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7" r:id="rId4"/>
  </p:sldMasterIdLst>
  <p:sldIdLst>
    <p:sldId id="256" r:id="rId5"/>
    <p:sldId id="265" r:id="rId6"/>
    <p:sldId id="260" r:id="rId7"/>
    <p:sldId id="257" r:id="rId8"/>
    <p:sldId id="259" r:id="rId9"/>
    <p:sldId id="267" r:id="rId10"/>
    <p:sldId id="261" r:id="rId11"/>
    <p:sldId id="262" r:id="rId12"/>
    <p:sldId id="264" r:id="rId13"/>
    <p:sldId id="266" r:id="rId14"/>
    <p:sldId id="25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55F7B2-8D26-040E-4658-3CA4E21656CC}" v="2" dt="2022-10-14T15:25:46.134"/>
    <p1510:client id="{ABDED3D1-3073-AC12-E1F2-7BD86203F226}" v="27" dt="2022-10-12T17:39:15.965"/>
    <p1510:client id="{ABE8FEB0-AAE6-4E2D-AC4C-9893C6B65595}" v="37" dt="2022-09-21T19:47:58.465"/>
    <p1510:client id="{DB0E9D92-9060-AD5B-ED38-F7007D6B5837}" v="229" dt="2022-09-30T13:52:15.889"/>
    <p1510:client id="{EBECF860-C6A0-B012-E2A2-840C30CD16C5}" v="374" dt="2022-09-29T19:56:14.092"/>
    <p1510:client id="{F510AC8F-6CAD-1402-9FC8-50839F755CD8}" v="435" dt="2022-09-27T19:37:18.841"/>
    <p1510:client id="{FD54D505-AA9B-36EE-4CBA-0937B4954965}" v="447" dt="2022-10-06T14:48:15.42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4.xml" Id="rId8" /><Relationship Type="http://schemas.openxmlformats.org/officeDocument/2006/relationships/slide" Target="slides/slide9.xml" Id="rId13" /><Relationship Type="http://schemas.openxmlformats.org/officeDocument/2006/relationships/theme" Target="theme/theme1.xml" Id="rId18" /><Relationship Type="http://schemas.openxmlformats.org/officeDocument/2006/relationships/customXml" Target="../customXml/item3.xml" Id="rId3" /><Relationship Type="http://schemas.microsoft.com/office/2015/10/relationships/revisionInfo" Target="revisionInfo.xml" Id="rId21" /><Relationship Type="http://schemas.openxmlformats.org/officeDocument/2006/relationships/slide" Target="slides/slide3.xml" Id="rId7" /><Relationship Type="http://schemas.openxmlformats.org/officeDocument/2006/relationships/slide" Target="slides/slide8.xml" Id="rId12" /><Relationship Type="http://schemas.openxmlformats.org/officeDocument/2006/relationships/viewProps" Target="viewProps.xml" Id="rId17" /><Relationship Type="http://schemas.openxmlformats.org/officeDocument/2006/relationships/customXml" Target="../customXml/item2.xml" Id="rId2" /><Relationship Type="http://schemas.openxmlformats.org/officeDocument/2006/relationships/presProps" Target="presProps.xml" Id="rId16" /><Relationship Type="http://schemas.openxmlformats.org/officeDocument/2006/relationships/customXml" Target="../customXml/item1.xml" Id="rId1" /><Relationship Type="http://schemas.openxmlformats.org/officeDocument/2006/relationships/slide" Target="slides/slide2.xml" Id="rId6" /><Relationship Type="http://schemas.openxmlformats.org/officeDocument/2006/relationships/slide" Target="slides/slide7.xml" Id="rId11" /><Relationship Type="http://schemas.openxmlformats.org/officeDocument/2006/relationships/slide" Target="slides/slide1.xml" Id="rId5" /><Relationship Type="http://schemas.openxmlformats.org/officeDocument/2006/relationships/slide" Target="slides/slide11.xml" Id="rId15" /><Relationship Type="http://schemas.openxmlformats.org/officeDocument/2006/relationships/slide" Target="slides/slide6.xml" Id="rId10" /><Relationship Type="http://schemas.openxmlformats.org/officeDocument/2006/relationships/tableStyles" Target="tableStyles.xml" Id="rId19" /><Relationship Type="http://schemas.openxmlformats.org/officeDocument/2006/relationships/slideMaster" Target="slideMasters/slideMaster1.xml" Id="rId4" /><Relationship Type="http://schemas.openxmlformats.org/officeDocument/2006/relationships/slide" Target="slides/slide5.xml" Id="rId9" /><Relationship Type="http://schemas.openxmlformats.org/officeDocument/2006/relationships/slide" Target="slides/slide10.xml" Id="rId14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DFAAC00-CF5B-4C98-B937-5532A687BBDE}" type="doc">
      <dgm:prSet loTypeId="urn:microsoft.com/office/officeart/2005/8/layout/vList2" loCatId="list" qsTypeId="urn:microsoft.com/office/officeart/2005/8/quickstyle/simple4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C27DAF61-1119-44AA-8707-17FA8293B83A}">
      <dgm:prSet/>
      <dgm:spPr/>
      <dgm:t>
        <a:bodyPr/>
        <a:lstStyle/>
        <a:p>
          <a:r>
            <a:rPr lang="en-US" dirty="0"/>
            <a:t>What is the event?</a:t>
          </a:r>
        </a:p>
      </dgm:t>
    </dgm:pt>
    <dgm:pt modelId="{34BC9F9E-C03D-4A8B-9616-BFA6FF84B72A}" type="parTrans" cxnId="{1BBEE53D-16B2-4E02-9DFC-AA4FEA6C59B8}">
      <dgm:prSet/>
      <dgm:spPr/>
      <dgm:t>
        <a:bodyPr/>
        <a:lstStyle/>
        <a:p>
          <a:endParaRPr lang="en-US"/>
        </a:p>
      </dgm:t>
    </dgm:pt>
    <dgm:pt modelId="{88547129-DF04-447B-99B9-0A92D72FDCF0}" type="sibTrans" cxnId="{1BBEE53D-16B2-4E02-9DFC-AA4FEA6C59B8}">
      <dgm:prSet/>
      <dgm:spPr/>
      <dgm:t>
        <a:bodyPr/>
        <a:lstStyle/>
        <a:p>
          <a:endParaRPr lang="en-US"/>
        </a:p>
      </dgm:t>
    </dgm:pt>
    <dgm:pt modelId="{E6F63B1D-F464-43AD-97F2-83D17EDFFD5A}">
      <dgm:prSet/>
      <dgm:spPr/>
      <dgm:t>
        <a:bodyPr/>
        <a:lstStyle/>
        <a:p>
          <a:r>
            <a:rPr lang="en-US" dirty="0"/>
            <a:t>Who is in charge?</a:t>
          </a:r>
        </a:p>
      </dgm:t>
    </dgm:pt>
    <dgm:pt modelId="{B1873F04-C914-4608-B2AA-D224884A59BB}" type="parTrans" cxnId="{BB1855BA-CF24-4179-8AA2-75644A8138D4}">
      <dgm:prSet/>
      <dgm:spPr/>
      <dgm:t>
        <a:bodyPr/>
        <a:lstStyle/>
        <a:p>
          <a:endParaRPr lang="en-US"/>
        </a:p>
      </dgm:t>
    </dgm:pt>
    <dgm:pt modelId="{3CFA362E-4A2D-45B3-9C90-8BE632166149}" type="sibTrans" cxnId="{BB1855BA-CF24-4179-8AA2-75644A8138D4}">
      <dgm:prSet/>
      <dgm:spPr/>
      <dgm:t>
        <a:bodyPr/>
        <a:lstStyle/>
        <a:p>
          <a:endParaRPr lang="en-US"/>
        </a:p>
      </dgm:t>
    </dgm:pt>
    <dgm:pt modelId="{14F8AA86-3276-4C18-AADB-4D0A96388CE7}">
      <dgm:prSet/>
      <dgm:spPr/>
      <dgm:t>
        <a:bodyPr/>
        <a:lstStyle/>
        <a:p>
          <a:r>
            <a:rPr lang="en-US" dirty="0"/>
            <a:t>When will you host it? (Be aware of DOE Kindergarten registration dates)</a:t>
          </a:r>
        </a:p>
      </dgm:t>
    </dgm:pt>
    <dgm:pt modelId="{B153EC40-7E02-4FF6-9FE7-63E89B7BAE02}" type="parTrans" cxnId="{06BE9601-1AB3-48D7-B002-38B691DC25BF}">
      <dgm:prSet/>
      <dgm:spPr/>
      <dgm:t>
        <a:bodyPr/>
        <a:lstStyle/>
        <a:p>
          <a:endParaRPr lang="en-US"/>
        </a:p>
      </dgm:t>
    </dgm:pt>
    <dgm:pt modelId="{9EC5E5FD-1B61-421F-AF78-0EFA5AF6046E}" type="sibTrans" cxnId="{06BE9601-1AB3-48D7-B002-38B691DC25BF}">
      <dgm:prSet/>
      <dgm:spPr/>
      <dgm:t>
        <a:bodyPr/>
        <a:lstStyle/>
        <a:p>
          <a:endParaRPr lang="en-US"/>
        </a:p>
      </dgm:t>
    </dgm:pt>
    <dgm:pt modelId="{832F8C0F-84AF-40AA-AF6C-96C77F5698BE}">
      <dgm:prSet/>
      <dgm:spPr/>
      <dgm:t>
        <a:bodyPr/>
        <a:lstStyle/>
        <a:p>
          <a:r>
            <a:rPr lang="en-US" dirty="0"/>
            <a:t>How will you advertise?</a:t>
          </a:r>
        </a:p>
      </dgm:t>
    </dgm:pt>
    <dgm:pt modelId="{2E2F3810-FF5A-4BD7-8B5C-C391C8C1B99E}" type="parTrans" cxnId="{F661C4EF-1ABF-43BB-AE8E-FB1F7F561498}">
      <dgm:prSet/>
      <dgm:spPr/>
      <dgm:t>
        <a:bodyPr/>
        <a:lstStyle/>
        <a:p>
          <a:endParaRPr lang="en-US"/>
        </a:p>
      </dgm:t>
    </dgm:pt>
    <dgm:pt modelId="{635FDE60-571A-494F-ACEF-84F7616E87BD}" type="sibTrans" cxnId="{F661C4EF-1ABF-43BB-AE8E-FB1F7F561498}">
      <dgm:prSet/>
      <dgm:spPr/>
      <dgm:t>
        <a:bodyPr/>
        <a:lstStyle/>
        <a:p>
          <a:endParaRPr lang="en-US"/>
        </a:p>
      </dgm:t>
    </dgm:pt>
    <dgm:pt modelId="{BC7284B7-A407-43C9-90C7-8411D23CC125}">
      <dgm:prSet/>
      <dgm:spPr/>
      <dgm:t>
        <a:bodyPr/>
        <a:lstStyle/>
        <a:p>
          <a:r>
            <a:rPr lang="en-US" dirty="0"/>
            <a:t>Work backwards on the work plan</a:t>
          </a:r>
        </a:p>
      </dgm:t>
    </dgm:pt>
    <dgm:pt modelId="{C6F7F082-BE3A-4A40-9BDC-627FDB7C3DEB}" type="parTrans" cxnId="{3CEAD8F6-680A-439B-8B50-747D5B9BE81F}">
      <dgm:prSet/>
      <dgm:spPr/>
      <dgm:t>
        <a:bodyPr/>
        <a:lstStyle/>
        <a:p>
          <a:endParaRPr lang="en-US"/>
        </a:p>
      </dgm:t>
    </dgm:pt>
    <dgm:pt modelId="{A747F2B3-A9E2-4146-AE3B-6F9A9C041BE7}" type="sibTrans" cxnId="{3CEAD8F6-680A-439B-8B50-747D5B9BE81F}">
      <dgm:prSet/>
      <dgm:spPr/>
      <dgm:t>
        <a:bodyPr/>
        <a:lstStyle/>
        <a:p>
          <a:endParaRPr lang="en-US"/>
        </a:p>
      </dgm:t>
    </dgm:pt>
    <dgm:pt modelId="{A8C3BA39-C09F-45C6-8D6A-F0C0060F8834}">
      <dgm:prSet phldr="0"/>
      <dgm:spPr/>
      <dgm:t>
        <a:bodyPr/>
        <a:lstStyle/>
        <a:p>
          <a:pPr rtl="0"/>
          <a:r>
            <a:rPr lang="en-US" dirty="0">
              <a:latin typeface="Walbaum Display"/>
            </a:rPr>
            <a:t>What does the follow up afterwards look like?</a:t>
          </a:r>
        </a:p>
      </dgm:t>
    </dgm:pt>
    <dgm:pt modelId="{EA31ED38-DF45-4960-8235-B4CD51772383}" type="parTrans" cxnId="{7966072B-B369-427E-82D9-92DF38D272E4}">
      <dgm:prSet/>
      <dgm:spPr/>
    </dgm:pt>
    <dgm:pt modelId="{C67A1A15-BB9A-4557-AB4A-1622D82AB910}" type="sibTrans" cxnId="{7966072B-B369-427E-82D9-92DF38D272E4}">
      <dgm:prSet/>
      <dgm:spPr/>
    </dgm:pt>
    <dgm:pt modelId="{FACA59F4-73CF-4F8F-9688-8F7153D4FD76}" type="pres">
      <dgm:prSet presAssocID="{2DFAAC00-CF5B-4C98-B937-5532A687BBDE}" presName="linear" presStyleCnt="0">
        <dgm:presLayoutVars>
          <dgm:animLvl val="lvl"/>
          <dgm:resizeHandles val="exact"/>
        </dgm:presLayoutVars>
      </dgm:prSet>
      <dgm:spPr/>
    </dgm:pt>
    <dgm:pt modelId="{52D6812F-9EA2-46D8-836F-0724856B289D}" type="pres">
      <dgm:prSet presAssocID="{C27DAF61-1119-44AA-8707-17FA8293B83A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C9F77B6A-148E-4F94-A107-09E6D6C0CF00}" type="pres">
      <dgm:prSet presAssocID="{88547129-DF04-447B-99B9-0A92D72FDCF0}" presName="spacer" presStyleCnt="0"/>
      <dgm:spPr/>
    </dgm:pt>
    <dgm:pt modelId="{652B90B3-8CCC-489B-9CE4-F74ABB49528C}" type="pres">
      <dgm:prSet presAssocID="{E6F63B1D-F464-43AD-97F2-83D17EDFFD5A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658D7968-9012-499E-9C00-6F390D6F8CFD}" type="pres">
      <dgm:prSet presAssocID="{3CFA362E-4A2D-45B3-9C90-8BE632166149}" presName="spacer" presStyleCnt="0"/>
      <dgm:spPr/>
    </dgm:pt>
    <dgm:pt modelId="{C621C73A-124B-4DB4-8264-19E381C8AE62}" type="pres">
      <dgm:prSet presAssocID="{14F8AA86-3276-4C18-AADB-4D0A96388CE7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10913576-3677-4A15-9138-CD407ACD677E}" type="pres">
      <dgm:prSet presAssocID="{9EC5E5FD-1B61-421F-AF78-0EFA5AF6046E}" presName="spacer" presStyleCnt="0"/>
      <dgm:spPr/>
    </dgm:pt>
    <dgm:pt modelId="{708C8321-DD3F-4129-AA71-5E37B40CF6F7}" type="pres">
      <dgm:prSet presAssocID="{832F8C0F-84AF-40AA-AF6C-96C77F5698B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E9F9BCB-67B2-4653-9356-CE48D6E9DAC8}" type="pres">
      <dgm:prSet presAssocID="{635FDE60-571A-494F-ACEF-84F7616E87BD}" presName="spacer" presStyleCnt="0"/>
      <dgm:spPr/>
    </dgm:pt>
    <dgm:pt modelId="{1A150F11-3305-4E66-BCCB-BD001F4C32D4}" type="pres">
      <dgm:prSet presAssocID="{A8C3BA39-C09F-45C6-8D6A-F0C0060F883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6690F05A-205A-450D-AA9F-68C0D8423B1C}" type="pres">
      <dgm:prSet presAssocID="{C67A1A15-BB9A-4557-AB4A-1622D82AB910}" presName="spacer" presStyleCnt="0"/>
      <dgm:spPr/>
    </dgm:pt>
    <dgm:pt modelId="{F330E0ED-363C-4EEB-B205-836DA63E7345}" type="pres">
      <dgm:prSet presAssocID="{BC7284B7-A407-43C9-90C7-8411D23CC12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06BE9601-1AB3-48D7-B002-38B691DC25BF}" srcId="{2DFAAC00-CF5B-4C98-B937-5532A687BBDE}" destId="{14F8AA86-3276-4C18-AADB-4D0A96388CE7}" srcOrd="2" destOrd="0" parTransId="{B153EC40-7E02-4FF6-9FE7-63E89B7BAE02}" sibTransId="{9EC5E5FD-1B61-421F-AF78-0EFA5AF6046E}"/>
    <dgm:cxn modelId="{BACF7B16-1904-4CD9-8177-1C3E8B6640BC}" type="presOf" srcId="{14F8AA86-3276-4C18-AADB-4D0A96388CE7}" destId="{C621C73A-124B-4DB4-8264-19E381C8AE62}" srcOrd="0" destOrd="0" presId="urn:microsoft.com/office/officeart/2005/8/layout/vList2"/>
    <dgm:cxn modelId="{7966072B-B369-427E-82D9-92DF38D272E4}" srcId="{2DFAAC00-CF5B-4C98-B937-5532A687BBDE}" destId="{A8C3BA39-C09F-45C6-8D6A-F0C0060F8834}" srcOrd="4" destOrd="0" parTransId="{EA31ED38-DF45-4960-8235-B4CD51772383}" sibTransId="{C67A1A15-BB9A-4557-AB4A-1622D82AB910}"/>
    <dgm:cxn modelId="{188DA237-07B5-484A-B327-5B4C82444CEC}" type="presOf" srcId="{2DFAAC00-CF5B-4C98-B937-5532A687BBDE}" destId="{FACA59F4-73CF-4F8F-9688-8F7153D4FD76}" srcOrd="0" destOrd="0" presId="urn:microsoft.com/office/officeart/2005/8/layout/vList2"/>
    <dgm:cxn modelId="{1BBEE53D-16B2-4E02-9DFC-AA4FEA6C59B8}" srcId="{2DFAAC00-CF5B-4C98-B937-5532A687BBDE}" destId="{C27DAF61-1119-44AA-8707-17FA8293B83A}" srcOrd="0" destOrd="0" parTransId="{34BC9F9E-C03D-4A8B-9616-BFA6FF84B72A}" sibTransId="{88547129-DF04-447B-99B9-0A92D72FDCF0}"/>
    <dgm:cxn modelId="{4A780E76-5918-4B9D-B5AD-9469C996DBA5}" type="presOf" srcId="{832F8C0F-84AF-40AA-AF6C-96C77F5698BE}" destId="{708C8321-DD3F-4129-AA71-5E37B40CF6F7}" srcOrd="0" destOrd="0" presId="urn:microsoft.com/office/officeart/2005/8/layout/vList2"/>
    <dgm:cxn modelId="{97DD957F-EFE8-402C-9CF3-95ED71A6D054}" type="presOf" srcId="{C27DAF61-1119-44AA-8707-17FA8293B83A}" destId="{52D6812F-9EA2-46D8-836F-0724856B289D}" srcOrd="0" destOrd="0" presId="urn:microsoft.com/office/officeart/2005/8/layout/vList2"/>
    <dgm:cxn modelId="{BB1855BA-CF24-4179-8AA2-75644A8138D4}" srcId="{2DFAAC00-CF5B-4C98-B937-5532A687BBDE}" destId="{E6F63B1D-F464-43AD-97F2-83D17EDFFD5A}" srcOrd="1" destOrd="0" parTransId="{B1873F04-C914-4608-B2AA-D224884A59BB}" sibTransId="{3CFA362E-4A2D-45B3-9C90-8BE632166149}"/>
    <dgm:cxn modelId="{697027BF-F505-4AC7-AE4B-412D1684F843}" type="presOf" srcId="{BC7284B7-A407-43C9-90C7-8411D23CC125}" destId="{F330E0ED-363C-4EEB-B205-836DA63E7345}" srcOrd="0" destOrd="0" presId="urn:microsoft.com/office/officeart/2005/8/layout/vList2"/>
    <dgm:cxn modelId="{FCC66BCF-7D25-4640-B06E-6AD23256C5E1}" type="presOf" srcId="{A8C3BA39-C09F-45C6-8D6A-F0C0060F8834}" destId="{1A150F11-3305-4E66-BCCB-BD001F4C32D4}" srcOrd="0" destOrd="0" presId="urn:microsoft.com/office/officeart/2005/8/layout/vList2"/>
    <dgm:cxn modelId="{EF6748EB-B222-466A-ADBE-2A9DD409B3BB}" type="presOf" srcId="{E6F63B1D-F464-43AD-97F2-83D17EDFFD5A}" destId="{652B90B3-8CCC-489B-9CE4-F74ABB49528C}" srcOrd="0" destOrd="0" presId="urn:microsoft.com/office/officeart/2005/8/layout/vList2"/>
    <dgm:cxn modelId="{F661C4EF-1ABF-43BB-AE8E-FB1F7F561498}" srcId="{2DFAAC00-CF5B-4C98-B937-5532A687BBDE}" destId="{832F8C0F-84AF-40AA-AF6C-96C77F5698BE}" srcOrd="3" destOrd="0" parTransId="{2E2F3810-FF5A-4BD7-8B5C-C391C8C1B99E}" sibTransId="{635FDE60-571A-494F-ACEF-84F7616E87BD}"/>
    <dgm:cxn modelId="{3CEAD8F6-680A-439B-8B50-747D5B9BE81F}" srcId="{2DFAAC00-CF5B-4C98-B937-5532A687BBDE}" destId="{BC7284B7-A407-43C9-90C7-8411D23CC125}" srcOrd="5" destOrd="0" parTransId="{C6F7F082-BE3A-4A40-9BDC-627FDB7C3DEB}" sibTransId="{A747F2B3-A9E2-4146-AE3B-6F9A9C041BE7}"/>
    <dgm:cxn modelId="{13C4B643-0F45-4A88-9C9B-CFA18B32EC10}" type="presParOf" srcId="{FACA59F4-73CF-4F8F-9688-8F7153D4FD76}" destId="{52D6812F-9EA2-46D8-836F-0724856B289D}" srcOrd="0" destOrd="0" presId="urn:microsoft.com/office/officeart/2005/8/layout/vList2"/>
    <dgm:cxn modelId="{37DCFEBC-F117-43BF-9CBE-FE87A0CA722F}" type="presParOf" srcId="{FACA59F4-73CF-4F8F-9688-8F7153D4FD76}" destId="{C9F77B6A-148E-4F94-A107-09E6D6C0CF00}" srcOrd="1" destOrd="0" presId="urn:microsoft.com/office/officeart/2005/8/layout/vList2"/>
    <dgm:cxn modelId="{43FB18CE-526B-4BF0-B9DB-51BE7853F93C}" type="presParOf" srcId="{FACA59F4-73CF-4F8F-9688-8F7153D4FD76}" destId="{652B90B3-8CCC-489B-9CE4-F74ABB49528C}" srcOrd="2" destOrd="0" presId="urn:microsoft.com/office/officeart/2005/8/layout/vList2"/>
    <dgm:cxn modelId="{71788272-B737-41FA-ADDA-A8F8AEB1BDB2}" type="presParOf" srcId="{FACA59F4-73CF-4F8F-9688-8F7153D4FD76}" destId="{658D7968-9012-499E-9C00-6F390D6F8CFD}" srcOrd="3" destOrd="0" presId="urn:microsoft.com/office/officeart/2005/8/layout/vList2"/>
    <dgm:cxn modelId="{0552D077-142B-4B94-9FFD-4EA0A878C2E7}" type="presParOf" srcId="{FACA59F4-73CF-4F8F-9688-8F7153D4FD76}" destId="{C621C73A-124B-4DB4-8264-19E381C8AE62}" srcOrd="4" destOrd="0" presId="urn:microsoft.com/office/officeart/2005/8/layout/vList2"/>
    <dgm:cxn modelId="{75DB4E40-80C8-4A86-9773-F9E0C2E431C6}" type="presParOf" srcId="{FACA59F4-73CF-4F8F-9688-8F7153D4FD76}" destId="{10913576-3677-4A15-9138-CD407ACD677E}" srcOrd="5" destOrd="0" presId="urn:microsoft.com/office/officeart/2005/8/layout/vList2"/>
    <dgm:cxn modelId="{A4C331C8-02F9-4D91-8DA7-7D927A6FF767}" type="presParOf" srcId="{FACA59F4-73CF-4F8F-9688-8F7153D4FD76}" destId="{708C8321-DD3F-4129-AA71-5E37B40CF6F7}" srcOrd="6" destOrd="0" presId="urn:microsoft.com/office/officeart/2005/8/layout/vList2"/>
    <dgm:cxn modelId="{F202FB1B-22DF-4D75-9F5A-EBE6EA78798D}" type="presParOf" srcId="{FACA59F4-73CF-4F8F-9688-8F7153D4FD76}" destId="{DE9F9BCB-67B2-4653-9356-CE48D6E9DAC8}" srcOrd="7" destOrd="0" presId="urn:microsoft.com/office/officeart/2005/8/layout/vList2"/>
    <dgm:cxn modelId="{5298633E-CF55-4DB4-B224-1383B193172B}" type="presParOf" srcId="{FACA59F4-73CF-4F8F-9688-8F7153D4FD76}" destId="{1A150F11-3305-4E66-BCCB-BD001F4C32D4}" srcOrd="8" destOrd="0" presId="urn:microsoft.com/office/officeart/2005/8/layout/vList2"/>
    <dgm:cxn modelId="{5A23CB1F-5DEE-4B81-BDDF-6EB6830EEBBF}" type="presParOf" srcId="{FACA59F4-73CF-4F8F-9688-8F7153D4FD76}" destId="{6690F05A-205A-450D-AA9F-68C0D8423B1C}" srcOrd="9" destOrd="0" presId="urn:microsoft.com/office/officeart/2005/8/layout/vList2"/>
    <dgm:cxn modelId="{8CBE38F7-F488-4DB9-8B24-6BAAC54E6A13}" type="presParOf" srcId="{FACA59F4-73CF-4F8F-9688-8F7153D4FD76}" destId="{F330E0ED-363C-4EEB-B205-836DA63E734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6812F-9EA2-46D8-836F-0724856B289D}">
      <dsp:nvSpPr>
        <dsp:cNvPr id="0" name=""/>
        <dsp:cNvSpPr/>
      </dsp:nvSpPr>
      <dsp:spPr>
        <a:xfrm>
          <a:off x="0" y="70274"/>
          <a:ext cx="5115812" cy="5542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What is the event?</a:t>
          </a:r>
        </a:p>
      </dsp:txBody>
      <dsp:txXfrm>
        <a:off x="27054" y="97328"/>
        <a:ext cx="5061704" cy="500106"/>
      </dsp:txXfrm>
    </dsp:sp>
    <dsp:sp modelId="{652B90B3-8CCC-489B-9CE4-F74ABB49528C}">
      <dsp:nvSpPr>
        <dsp:cNvPr id="0" name=""/>
        <dsp:cNvSpPr/>
      </dsp:nvSpPr>
      <dsp:spPr>
        <a:xfrm>
          <a:off x="0" y="661928"/>
          <a:ext cx="5115812" cy="5542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Who is in charge?</a:t>
          </a:r>
        </a:p>
      </dsp:txBody>
      <dsp:txXfrm>
        <a:off x="27054" y="688982"/>
        <a:ext cx="5061704" cy="500106"/>
      </dsp:txXfrm>
    </dsp:sp>
    <dsp:sp modelId="{C621C73A-124B-4DB4-8264-19E381C8AE62}">
      <dsp:nvSpPr>
        <dsp:cNvPr id="0" name=""/>
        <dsp:cNvSpPr/>
      </dsp:nvSpPr>
      <dsp:spPr>
        <a:xfrm>
          <a:off x="0" y="1253583"/>
          <a:ext cx="5115812" cy="5542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When will you host it? (Be aware of DOE Kindergarten registration dates)</a:t>
          </a:r>
        </a:p>
      </dsp:txBody>
      <dsp:txXfrm>
        <a:off x="27054" y="1280637"/>
        <a:ext cx="5061704" cy="500106"/>
      </dsp:txXfrm>
    </dsp:sp>
    <dsp:sp modelId="{708C8321-DD3F-4129-AA71-5E37B40CF6F7}">
      <dsp:nvSpPr>
        <dsp:cNvPr id="0" name=""/>
        <dsp:cNvSpPr/>
      </dsp:nvSpPr>
      <dsp:spPr>
        <a:xfrm>
          <a:off x="0" y="1845237"/>
          <a:ext cx="5115812" cy="5542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How will you advertise?</a:t>
          </a:r>
        </a:p>
      </dsp:txBody>
      <dsp:txXfrm>
        <a:off x="27054" y="1872291"/>
        <a:ext cx="5061704" cy="500106"/>
      </dsp:txXfrm>
    </dsp:sp>
    <dsp:sp modelId="{1A150F11-3305-4E66-BCCB-BD001F4C32D4}">
      <dsp:nvSpPr>
        <dsp:cNvPr id="0" name=""/>
        <dsp:cNvSpPr/>
      </dsp:nvSpPr>
      <dsp:spPr>
        <a:xfrm>
          <a:off x="0" y="2436891"/>
          <a:ext cx="5115812" cy="5542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Walbaum Display"/>
            </a:rPr>
            <a:t>What does the follow up afterwards look like?</a:t>
          </a:r>
        </a:p>
      </dsp:txBody>
      <dsp:txXfrm>
        <a:off x="27054" y="2463945"/>
        <a:ext cx="5061704" cy="500106"/>
      </dsp:txXfrm>
    </dsp:sp>
    <dsp:sp modelId="{F330E0ED-363C-4EEB-B205-836DA63E7345}">
      <dsp:nvSpPr>
        <dsp:cNvPr id="0" name=""/>
        <dsp:cNvSpPr/>
      </dsp:nvSpPr>
      <dsp:spPr>
        <a:xfrm>
          <a:off x="0" y="3028546"/>
          <a:ext cx="5115812" cy="55421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/>
            <a:t>Work backwards on the work plan</a:t>
          </a:r>
        </a:p>
      </dsp:txBody>
      <dsp:txXfrm>
        <a:off x="27054" y="3055600"/>
        <a:ext cx="5061704" cy="5001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18308" y="0"/>
            <a:ext cx="6873692" cy="6858000"/>
          </a:xfrm>
          <a:custGeom>
            <a:avLst/>
            <a:gdLst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0 w 12192000"/>
              <a:gd name="connsiteY6" fmla="*/ 0 h 6858000"/>
              <a:gd name="connsiteX7" fmla="*/ 6700 w 12192000"/>
              <a:gd name="connsiteY7" fmla="*/ 0 h 6858000"/>
              <a:gd name="connsiteX8" fmla="*/ 6700 w 12192000"/>
              <a:gd name="connsiteY8" fmla="*/ 6858000 h 6858000"/>
              <a:gd name="connsiteX9" fmla="*/ 0 w 12192000"/>
              <a:gd name="connsiteY9" fmla="*/ 6858000 h 6858000"/>
              <a:gd name="connsiteX0" fmla="*/ 113289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5318308 w 12192000"/>
              <a:gd name="connsiteY3" fmla="*/ 6858000 h 6858000"/>
              <a:gd name="connsiteX4" fmla="*/ 11328897 w 12192000"/>
              <a:gd name="connsiteY4" fmla="*/ 4 h 6858000"/>
              <a:gd name="connsiteX5" fmla="*/ 11328898 w 12192000"/>
              <a:gd name="connsiteY5" fmla="*/ 2 h 6858000"/>
              <a:gd name="connsiteX6" fmla="*/ 11328900 w 12192000"/>
              <a:gd name="connsiteY6" fmla="*/ 0 h 6858000"/>
              <a:gd name="connsiteX7" fmla="*/ 0 w 12192000"/>
              <a:gd name="connsiteY7" fmla="*/ 6858000 h 6858000"/>
              <a:gd name="connsiteX8" fmla="*/ 6700 w 12192000"/>
              <a:gd name="connsiteY8" fmla="*/ 0 h 6858000"/>
              <a:gd name="connsiteX9" fmla="*/ 6700 w 12192000"/>
              <a:gd name="connsiteY9" fmla="*/ 6858000 h 6858000"/>
              <a:gd name="connsiteX10" fmla="*/ 0 w 12192000"/>
              <a:gd name="connsiteY10" fmla="*/ 6858000 h 6858000"/>
              <a:gd name="connsiteX0" fmla="*/ 11322200 w 12185300"/>
              <a:gd name="connsiteY0" fmla="*/ 0 h 6858000"/>
              <a:gd name="connsiteX1" fmla="*/ 12185300 w 12185300"/>
              <a:gd name="connsiteY1" fmla="*/ 0 h 6858000"/>
              <a:gd name="connsiteX2" fmla="*/ 12185300 w 12185300"/>
              <a:gd name="connsiteY2" fmla="*/ 6858000 h 6858000"/>
              <a:gd name="connsiteX3" fmla="*/ 5311608 w 12185300"/>
              <a:gd name="connsiteY3" fmla="*/ 6858000 h 6858000"/>
              <a:gd name="connsiteX4" fmla="*/ 11322197 w 12185300"/>
              <a:gd name="connsiteY4" fmla="*/ 4 h 6858000"/>
              <a:gd name="connsiteX5" fmla="*/ 11322198 w 12185300"/>
              <a:gd name="connsiteY5" fmla="*/ 2 h 6858000"/>
              <a:gd name="connsiteX6" fmla="*/ 11322200 w 12185300"/>
              <a:gd name="connsiteY6" fmla="*/ 0 h 6858000"/>
              <a:gd name="connsiteX7" fmla="*/ 0 w 12185300"/>
              <a:gd name="connsiteY7" fmla="*/ 6858000 h 6858000"/>
              <a:gd name="connsiteX8" fmla="*/ 0 w 12185300"/>
              <a:gd name="connsiteY8" fmla="*/ 0 h 6858000"/>
              <a:gd name="connsiteX9" fmla="*/ 0 w 12185300"/>
              <a:gd name="connsiteY9" fmla="*/ 6858000 h 6858000"/>
              <a:gd name="connsiteX0" fmla="*/ 6010592 w 6873692"/>
              <a:gd name="connsiteY0" fmla="*/ 0 h 6858000"/>
              <a:gd name="connsiteX1" fmla="*/ 6873692 w 6873692"/>
              <a:gd name="connsiteY1" fmla="*/ 0 h 6858000"/>
              <a:gd name="connsiteX2" fmla="*/ 6873692 w 6873692"/>
              <a:gd name="connsiteY2" fmla="*/ 6858000 h 6858000"/>
              <a:gd name="connsiteX3" fmla="*/ 0 w 6873692"/>
              <a:gd name="connsiteY3" fmla="*/ 6858000 h 6858000"/>
              <a:gd name="connsiteX4" fmla="*/ 6010589 w 6873692"/>
              <a:gd name="connsiteY4" fmla="*/ 4 h 6858000"/>
              <a:gd name="connsiteX5" fmla="*/ 6010590 w 6873692"/>
              <a:gd name="connsiteY5" fmla="*/ 2 h 6858000"/>
              <a:gd name="connsiteX6" fmla="*/ 6010592 w 6873692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FCBBA-905A-4FD1-BFBA-F3EE6DA264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81098"/>
            <a:ext cx="8986580" cy="2832404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48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3DD287E-F1C8-463F-8429-D1B5B15825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463522"/>
            <a:ext cx="8986580" cy="65031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1F44ED-7973-4A99-B2CA-A8962BCE0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F96F2-D6BE-49AC-A605-5AE87C3F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7FC50-B13C-4B63-AE64-F71A6EDE6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C75A547-BCD1-42BE-966E-53CA0AB93165}"/>
              </a:ext>
            </a:extLst>
          </p:cNvPr>
          <p:cNvCxnSpPr>
            <a:cxnSpLocks/>
          </p:cNvCxnSpPr>
          <p:nvPr/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01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A3BF2-BCE9-47D7-B1C0-1F0E4936B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2722E9-C3E4-48AF-996A-495AE659FA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9E516-382B-4845-93BF-20C16EE0D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B96E16-F168-442A-843C-5D490D54B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A61BEA-A969-437A-BD8B-CB1B709AD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2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528449-3E11-45FF-BF3A-651867603E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572500" y="870625"/>
            <a:ext cx="2476499" cy="50292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C0EAB0-2DFA-4CBA-86B1-1826EF523D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43000" y="870625"/>
            <a:ext cx="7324928" cy="502920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A22F89-E1F5-45D7-945A-8A2886C4B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E7E82-5FB8-4289-AD0C-0BA788E14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A4046-1A2C-41F5-A177-1C3919C2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50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CD6F3-88F1-4195-8395-57AA096BB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D8D06C-EB08-40B3-AFB3-A62F44112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03962F-B413-4C4C-A490-724DDB9E7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71813-4E87-4C04-835D-76246010B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2BA3-033C-491E-A045-F0052AC19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263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E19AD-2EDD-4B4F-9F9E-46A444184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09738"/>
            <a:ext cx="8520952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EE5927-21D5-4EBA-A112-CAD1BD38BC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4589466"/>
            <a:ext cx="8520952" cy="813266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F0D16-9D87-4D76-A5A5-534E24B7D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65F387-5AAC-45D0-ABCE-B1CF4BC7E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8AF6FE-0006-4F40-A7FB-E0FDBADF7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9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AADE-587E-4574-B21B-7ABDE5A23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F9DA5-4DFB-4211-A58A-FFD842C27A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0" y="2339501"/>
            <a:ext cx="4798979" cy="35505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A99F26-66AF-4614-91CE-C93A24BAC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0020" y="2339501"/>
            <a:ext cx="4798980" cy="355059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8F678E-59B5-4DF9-ABCB-506B9CB70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50A53-317B-444A-9BA2-F69CDBF5D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B269A1-B0FB-4C8F-B6AA-0718C92D3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71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12BBBF-42B2-4A5D-B145-46983A530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133272"/>
            <a:ext cx="9905999" cy="84630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04BE44-5271-4B5D-B649-35E3AF20B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2999" y="2067127"/>
            <a:ext cx="4798980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D7891E-0C0A-4688-97DD-C0715E3221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43001" y="2864795"/>
            <a:ext cx="4798978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5EAF30-3412-49B0-93D1-596CC2695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018" y="2067127"/>
            <a:ext cx="4798981" cy="710119"/>
          </a:xfrm>
        </p:spPr>
        <p:txBody>
          <a:bodyPr anchor="b">
            <a:normAutofit/>
          </a:bodyPr>
          <a:lstStyle>
            <a:lvl1pPr marL="0" indent="0">
              <a:buNone/>
              <a:defRPr sz="20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07B9B7-F41C-4314-9F0C-BB84547FB8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019" y="2864795"/>
            <a:ext cx="4798982" cy="30253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21587F-6AFC-4906-86EB-6B0A86EEF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4BE2C5-583B-49BC-9864-B01EEF798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9B236-45F5-4CC6-8D53-A6903A1CC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0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6B206-0678-4577-B79F-760526A5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9300" y="1322615"/>
            <a:ext cx="8175171" cy="42127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FCB8-AFD3-4801-BBD6-9548F4CF7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6DACF8-CBC0-416B-B28E-EE18C423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0C7421-FF49-4CE9-87D0-2B4FFE0E3D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1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D19CBFE-15AA-4447-9F9C-D8B0BEB2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B48227-EC1E-4063-9682-891A2DB1A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2C6A63-C3F4-4563-A542-9A41AC946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48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6900C1-FE18-461C-801C-8626C7759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0"/>
            <a:ext cx="3932237" cy="1964986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4CFF3-3406-49E3-9D5A-1BE90FFA50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7451" y="987425"/>
            <a:ext cx="5421548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3D14FF-9082-4BBA-BC7A-F4C5B7859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62464"/>
            <a:ext cx="3932237" cy="2206523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A2726-EB8E-4DF7-9A1B-F03BD8C71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929BE-611C-4FE6-B0A5-E0FF9DF96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B90B32-1D0E-4BCD-8850-59EA235F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044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A1460E-1069-4FCA-B04E-28F77C861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13614" y="987425"/>
            <a:ext cx="5535386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8C1E-867B-4FE9-8783-9B1246AEB7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0" y="3657601"/>
            <a:ext cx="3932236" cy="2211388"/>
          </a:xfrm>
        </p:spPr>
        <p:txBody>
          <a:bodyPr/>
          <a:lstStyle>
            <a:lvl1pPr marL="0" indent="0">
              <a:buNone/>
              <a:defRPr sz="1600" i="1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721568-4870-46F2-9F7E-F41070201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BD16-5BFB-4D9F-9646-C75D1B53BBB6}" type="datetimeFigureOut">
              <a:rPr lang="en-US" smtClean="0"/>
              <a:t>10/14/2022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3CC65-0E73-45A1-9D4F-3F4559B3B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8C58CD-9BC3-431E-A7B4-D596A7F06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722274-0FAA-4649-AA4E-4210F4F32167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8F756-D171-474C-8B1A-C818032F6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600201"/>
            <a:ext cx="3932236" cy="1959428"/>
          </a:xfrm>
        </p:spPr>
        <p:txBody>
          <a:bodyPr anchor="b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751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1C2F78B-DEE8-4195-A196-DFC51BDADFF9}"/>
              </a:ext>
            </a:extLst>
          </p:cNvPr>
          <p:cNvSpPr/>
          <p:nvPr/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1D79D08-4BE8-4799-BE09-5078DFEE2256}"/>
              </a:ext>
            </a:extLst>
          </p:cNvPr>
          <p:cNvSpPr/>
          <p:nvPr/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95D65A1-16CB-407F-993F-2A6D59BCC0C8}"/>
              </a:ext>
            </a:extLst>
          </p:cNvPr>
          <p:cNvCxnSpPr>
            <a:cxnSpLocks/>
          </p:cNvCxnSpPr>
          <p:nvPr/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A018A2-815D-41B0-A189-FDF7A5E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5"/>
            <a:ext cx="9905999" cy="1360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DFAE63-1276-4C7C-BFF5-F5DF1CDB2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332026"/>
            <a:ext cx="9905999" cy="35671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380268-2D73-487C-843B-51648AE181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8157" y="6356350"/>
            <a:ext cx="30933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3CADBD16-5BFB-4D9F-9646-C75D1B53BBB6}" type="datetimeFigureOut">
              <a:rPr lang="en-US" smtClean="0"/>
              <a:pPr/>
              <a:t>10/14/2022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F61E6D-D51F-4BD7-B59D-19AF179177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3000" y="6356350"/>
            <a:ext cx="39591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01B1-1C93-41C2-AEE1-815DEA51B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423186" y="6356350"/>
            <a:ext cx="6258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fld id="{C0722274-0FAA-4649-AA4E-4210F4F3216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077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0" r:id="rId6"/>
    <p:sldLayoutId id="2147483826" r:id="rId7"/>
    <p:sldLayoutId id="2147483827" r:id="rId8"/>
    <p:sldLayoutId id="2147483828" r:id="rId9"/>
    <p:sldLayoutId id="2147483829" r:id="rId10"/>
    <p:sldLayoutId id="2147483831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02920" indent="0" algn="l" defTabSz="914400" rtl="0" eaLnBrk="1" latinLnBrk="0" hangingPunct="1">
        <a:lnSpc>
          <a:spcPct val="120000"/>
        </a:lnSpc>
        <a:spcBef>
          <a:spcPts val="500"/>
        </a:spcBef>
        <a:buFontTx/>
        <a:buNone/>
        <a:defRPr sz="14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tholicschoolsbq.org/knowledg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2">
            <a:extLst>
              <a:ext uri="{FF2B5EF4-FFF2-40B4-BE49-F238E27FC236}">
                <a16:creationId xmlns:a16="http://schemas.microsoft.com/office/drawing/2014/main" id="{70105F5E-5B61-4F51-927C-5B28DB7DD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34">
            <a:extLst>
              <a:ext uri="{FF2B5EF4-FFF2-40B4-BE49-F238E27FC236}">
                <a16:creationId xmlns:a16="http://schemas.microsoft.com/office/drawing/2014/main" id="{01BF472D-922F-4673-A4FE-0FC2B18B0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17267" cy="6858000"/>
          </a:xfrm>
          <a:custGeom>
            <a:avLst/>
            <a:gdLst>
              <a:gd name="connsiteX0" fmla="*/ 0 w 11317267"/>
              <a:gd name="connsiteY0" fmla="*/ 0 h 6858000"/>
              <a:gd name="connsiteX1" fmla="*/ 11317267 w 11317267"/>
              <a:gd name="connsiteY1" fmla="*/ 0 h 6858000"/>
              <a:gd name="connsiteX2" fmla="*/ 5306679 w 11317267"/>
              <a:gd name="connsiteY2" fmla="*/ 6857996 h 6858000"/>
              <a:gd name="connsiteX3" fmla="*/ 5306677 w 11317267"/>
              <a:gd name="connsiteY3" fmla="*/ 6857998 h 6858000"/>
              <a:gd name="connsiteX4" fmla="*/ 5306675 w 11317267"/>
              <a:gd name="connsiteY4" fmla="*/ 6858000 h 6858000"/>
              <a:gd name="connsiteX5" fmla="*/ 0 w 1131726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7267" h="6858000">
                <a:moveTo>
                  <a:pt x="0" y="0"/>
                </a:moveTo>
                <a:lnTo>
                  <a:pt x="11317267" y="0"/>
                </a:lnTo>
                <a:lnTo>
                  <a:pt x="5306679" y="6857996"/>
                </a:lnTo>
                <a:cubicBezTo>
                  <a:pt x="5306679" y="6857997"/>
                  <a:pt x="5306677" y="6857997"/>
                  <a:pt x="5306677" y="6857998"/>
                </a:cubicBezTo>
                <a:lnTo>
                  <a:pt x="530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0891" y="1061686"/>
            <a:ext cx="6939044" cy="2789017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100" dirty="0">
                <a:ea typeface="+mj-lt"/>
                <a:cs typeface="+mj-lt"/>
              </a:rPr>
              <a:t>How the Eagles had a winning season – </a:t>
            </a:r>
            <a:endParaRPr lang="en-US" sz="5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554961"/>
            <a:ext cx="4422913" cy="1269753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200" dirty="0">
                <a:ea typeface="+mn-lt"/>
                <a:cs typeface="+mn-lt"/>
              </a:rPr>
              <a:t>a playbook and workplan for enrollment victory</a:t>
            </a:r>
          </a:p>
          <a:p>
            <a:endParaRPr lang="en-US"/>
          </a:p>
        </p:txBody>
      </p:sp>
      <p:pic>
        <p:nvPicPr>
          <p:cNvPr id="5" name="Picture 5" descr="A picture containing person, outdoor, crowd&#10;&#10;Description automatically generated">
            <a:extLst>
              <a:ext uri="{FF2B5EF4-FFF2-40B4-BE49-F238E27FC236}">
                <a16:creationId xmlns:a16="http://schemas.microsoft.com/office/drawing/2014/main" id="{C38F466F-23E1-249C-11CB-101526C1CB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8868" y="3847556"/>
            <a:ext cx="3822757" cy="215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Freeform: Shape 31">
            <a:extLst>
              <a:ext uri="{FF2B5EF4-FFF2-40B4-BE49-F238E27FC236}">
                <a16:creationId xmlns:a16="http://schemas.microsoft.com/office/drawing/2014/main" id="{91C2F78B-DEE8-4195-A196-DFC51BDAD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9" name="Freeform: Shape 33">
            <a:extLst>
              <a:ext uri="{FF2B5EF4-FFF2-40B4-BE49-F238E27FC236}">
                <a16:creationId xmlns:a16="http://schemas.microsoft.com/office/drawing/2014/main" id="{A1D79D08-4BE8-4799-BE09-5078DFEE2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0" name="Straight Connector 35">
            <a:extLst>
              <a:ext uri="{FF2B5EF4-FFF2-40B4-BE49-F238E27FC236}">
                <a16:creationId xmlns:a16="http://schemas.microsoft.com/office/drawing/2014/main" id="{C95D65A1-16CB-407F-993F-2A6D59BCC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61" name="Rectangle 37">
            <a:extLst>
              <a:ext uri="{FF2B5EF4-FFF2-40B4-BE49-F238E27FC236}">
                <a16:creationId xmlns:a16="http://schemas.microsoft.com/office/drawing/2014/main" id="{FA294778-47A8-4EEF-9689-F6964D44D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reeform: Shape 39">
            <a:extLst>
              <a:ext uri="{FF2B5EF4-FFF2-40B4-BE49-F238E27FC236}">
                <a16:creationId xmlns:a16="http://schemas.microsoft.com/office/drawing/2014/main" id="{BD2A511A-065F-489D-9CF0-FEF36143A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531806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3" name="Freeform: Shape 41">
            <a:extLst>
              <a:ext uri="{FF2B5EF4-FFF2-40B4-BE49-F238E27FC236}">
                <a16:creationId xmlns:a16="http://schemas.microsoft.com/office/drawing/2014/main" id="{6F626582-88CC-4CA0-8BC6-94550FF9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17267" cy="6858000"/>
          </a:xfrm>
          <a:custGeom>
            <a:avLst/>
            <a:gdLst>
              <a:gd name="connsiteX0" fmla="*/ 0 w 11317267"/>
              <a:gd name="connsiteY0" fmla="*/ 0 h 6858000"/>
              <a:gd name="connsiteX1" fmla="*/ 11317267 w 11317267"/>
              <a:gd name="connsiteY1" fmla="*/ 0 h 6858000"/>
              <a:gd name="connsiteX2" fmla="*/ 5306679 w 11317267"/>
              <a:gd name="connsiteY2" fmla="*/ 6857996 h 6858000"/>
              <a:gd name="connsiteX3" fmla="*/ 5306677 w 11317267"/>
              <a:gd name="connsiteY3" fmla="*/ 6857998 h 6858000"/>
              <a:gd name="connsiteX4" fmla="*/ 5306675 w 11317267"/>
              <a:gd name="connsiteY4" fmla="*/ 6858000 h 6858000"/>
              <a:gd name="connsiteX5" fmla="*/ 0 w 1131726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7267" h="6858000">
                <a:moveTo>
                  <a:pt x="0" y="0"/>
                </a:moveTo>
                <a:lnTo>
                  <a:pt x="11317267" y="0"/>
                </a:lnTo>
                <a:lnTo>
                  <a:pt x="5306679" y="6857996"/>
                </a:lnTo>
                <a:cubicBezTo>
                  <a:pt x="5306679" y="6857997"/>
                  <a:pt x="5306677" y="6857997"/>
                  <a:pt x="5306677" y="6857998"/>
                </a:cubicBezTo>
                <a:lnTo>
                  <a:pt x="530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CE3B5E-6F7D-8B69-7804-07A88DCF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7"/>
            <a:ext cx="7492285" cy="13608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Spend a Day in "K"</a:t>
            </a:r>
          </a:p>
        </p:txBody>
      </p:sp>
      <p:pic>
        <p:nvPicPr>
          <p:cNvPr id="27" name="Picture 27">
            <a:extLst>
              <a:ext uri="{FF2B5EF4-FFF2-40B4-BE49-F238E27FC236}">
                <a16:creationId xmlns:a16="http://schemas.microsoft.com/office/drawing/2014/main" id="{B27C9C6E-F3CE-D91B-38B2-72ACC8B100B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967267" y="3866339"/>
            <a:ext cx="4050044" cy="1869100"/>
          </a:xfrm>
          <a:prstGeom prst="rect">
            <a:avLst/>
          </a:prstGeom>
        </p:spPr>
      </p:pic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7628A41C-E3DF-050B-0F8D-DA015B35C28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450974"/>
              </p:ext>
            </p:extLst>
          </p:nvPr>
        </p:nvGraphicFramePr>
        <p:xfrm>
          <a:off x="1143001" y="2332028"/>
          <a:ext cx="5115812" cy="3653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0024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DA2D1-5754-0B92-01CB-72A4CE3C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Win the Super Bowl!!</a:t>
            </a:r>
          </a:p>
        </p:txBody>
      </p:sp>
      <p:pic>
        <p:nvPicPr>
          <p:cNvPr id="10" name="Picture 10" descr="A picture containing person, sport, swimming, crowd&#10;&#10;Description automatically generated">
            <a:extLst>
              <a:ext uri="{FF2B5EF4-FFF2-40B4-BE49-F238E27FC236}">
                <a16:creationId xmlns:a16="http://schemas.microsoft.com/office/drawing/2014/main" id="{30783282-2448-161D-DF8F-A54E76E83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26756" y="2595239"/>
            <a:ext cx="5592349" cy="3124199"/>
          </a:xfrm>
        </p:spPr>
      </p:pic>
    </p:spTree>
    <p:extLst>
      <p:ext uri="{BB962C8B-B14F-4D97-AF65-F5344CB8AC3E}">
        <p14:creationId xmlns:p14="http://schemas.microsoft.com/office/powerpoint/2010/main" val="1419354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B1EE9-88E4-F3E1-7EA0-96C670756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Where to Find the Enrollment Playbook and the Workplan Template and what they 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560AC8-45EB-6454-B55C-4E4DAC5FC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www.catholicschoolsbq.org/knowledge-center</a:t>
            </a:r>
            <a:endParaRPr lang="en-US" dirty="0"/>
          </a:p>
          <a:p>
            <a:r>
              <a:rPr lang="en-US" dirty="0"/>
              <a:t>Each school has been given a printed copy of the book and emailed a copy of the workplan template.</a:t>
            </a:r>
          </a:p>
          <a:p>
            <a:r>
              <a:rPr lang="en-US" dirty="0"/>
              <a:t>You can go to the above web address where it lives and is regularly updated.</a:t>
            </a:r>
          </a:p>
          <a:p>
            <a:r>
              <a:rPr lang="en-US" dirty="0"/>
              <a:t>Everyone has access to this.</a:t>
            </a:r>
          </a:p>
        </p:txBody>
      </p:sp>
    </p:spTree>
    <p:extLst>
      <p:ext uri="{BB962C8B-B14F-4D97-AF65-F5344CB8AC3E}">
        <p14:creationId xmlns:p14="http://schemas.microsoft.com/office/powerpoint/2010/main" val="17923144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Freeform: Shape 63">
            <a:extLst>
              <a:ext uri="{FF2B5EF4-FFF2-40B4-BE49-F238E27FC236}">
                <a16:creationId xmlns:a16="http://schemas.microsoft.com/office/drawing/2014/main" id="{91C2F78B-DEE8-4195-A196-DFC51BDAD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3" name="Freeform: Shape 65">
            <a:extLst>
              <a:ext uri="{FF2B5EF4-FFF2-40B4-BE49-F238E27FC236}">
                <a16:creationId xmlns:a16="http://schemas.microsoft.com/office/drawing/2014/main" id="{A1D79D08-4BE8-4799-BE09-5078DFEE2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94" name="Straight Connector 67">
            <a:extLst>
              <a:ext uri="{FF2B5EF4-FFF2-40B4-BE49-F238E27FC236}">
                <a16:creationId xmlns:a16="http://schemas.microsoft.com/office/drawing/2014/main" id="{C95D65A1-16CB-407F-993F-2A6D59BCC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95" name="Rectangle 69">
            <a:extLst>
              <a:ext uri="{FF2B5EF4-FFF2-40B4-BE49-F238E27FC236}">
                <a16:creationId xmlns:a16="http://schemas.microsoft.com/office/drawing/2014/main" id="{20CC10FC-6518-423B-A972-3E4F7A4A8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Freeform: Shape 71">
            <a:extLst>
              <a:ext uri="{FF2B5EF4-FFF2-40B4-BE49-F238E27FC236}">
                <a16:creationId xmlns:a16="http://schemas.microsoft.com/office/drawing/2014/main" id="{95D2D844-708E-4EAC-BF72-D7CE20B99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8972" y="0"/>
            <a:ext cx="9103027" cy="6858000"/>
          </a:xfrm>
          <a:custGeom>
            <a:avLst/>
            <a:gdLst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540819 w 9403920"/>
              <a:gd name="connsiteY2" fmla="*/ 1 h 6858000"/>
              <a:gd name="connsiteX3" fmla="*/ 8968550 w 9403920"/>
              <a:gd name="connsiteY3" fmla="*/ 1 h 6858000"/>
              <a:gd name="connsiteX4" fmla="*/ 9403920 w 9403920"/>
              <a:gd name="connsiteY4" fmla="*/ 1 h 6858000"/>
              <a:gd name="connsiteX5" fmla="*/ 9403920 w 9403920"/>
              <a:gd name="connsiteY5" fmla="*/ 6858000 h 6858000"/>
              <a:gd name="connsiteX6" fmla="*/ 6787053 w 9403920"/>
              <a:gd name="connsiteY6" fmla="*/ 6858000 h 6858000"/>
              <a:gd name="connsiteX7" fmla="*/ 6787053 w 9403920"/>
              <a:gd name="connsiteY7" fmla="*/ 6857999 h 6858000"/>
              <a:gd name="connsiteX8" fmla="*/ 2530229 w 9403920"/>
              <a:gd name="connsiteY8" fmla="*/ 6857999 h 6858000"/>
              <a:gd name="connsiteX9" fmla="*/ 2530228 w 9403920"/>
              <a:gd name="connsiteY9" fmla="*/ 6858000 h 6858000"/>
              <a:gd name="connsiteX10" fmla="*/ 300893 w 9403920"/>
              <a:gd name="connsiteY10" fmla="*/ 6858000 h 6858000"/>
              <a:gd name="connsiteX11" fmla="*/ 300894 w 9403920"/>
              <a:gd name="connsiteY11" fmla="*/ 6857999 h 6858000"/>
              <a:gd name="connsiteX12" fmla="*/ 0 w 9403920"/>
              <a:gd name="connsiteY12" fmla="*/ 6857999 h 6858000"/>
              <a:gd name="connsiteX13" fmla="*/ 300896 w 9403920"/>
              <a:gd name="connsiteY13" fmla="*/ 6857997 h 6858000"/>
              <a:gd name="connsiteX14" fmla="*/ 4740458 w 9403920"/>
              <a:gd name="connsiteY14" fmla="*/ 1792521 h 6858000"/>
              <a:gd name="connsiteX15" fmla="*/ 6304967 w 9403920"/>
              <a:gd name="connsiteY15" fmla="*/ 1 h 6858000"/>
              <a:gd name="connsiteX16" fmla="*/ 6311485 w 9403920"/>
              <a:gd name="connsiteY16" fmla="*/ 1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968550 w 9403920"/>
              <a:gd name="connsiteY2" fmla="*/ 1 h 6858000"/>
              <a:gd name="connsiteX3" fmla="*/ 9403920 w 9403920"/>
              <a:gd name="connsiteY3" fmla="*/ 1 h 6858000"/>
              <a:gd name="connsiteX4" fmla="*/ 9403920 w 9403920"/>
              <a:gd name="connsiteY4" fmla="*/ 6858000 h 6858000"/>
              <a:gd name="connsiteX5" fmla="*/ 6787053 w 9403920"/>
              <a:gd name="connsiteY5" fmla="*/ 6858000 h 6858000"/>
              <a:gd name="connsiteX6" fmla="*/ 6787053 w 9403920"/>
              <a:gd name="connsiteY6" fmla="*/ 6857999 h 6858000"/>
              <a:gd name="connsiteX7" fmla="*/ 2530229 w 9403920"/>
              <a:gd name="connsiteY7" fmla="*/ 6857999 h 6858000"/>
              <a:gd name="connsiteX8" fmla="*/ 2530228 w 9403920"/>
              <a:gd name="connsiteY8" fmla="*/ 6858000 h 6858000"/>
              <a:gd name="connsiteX9" fmla="*/ 300893 w 9403920"/>
              <a:gd name="connsiteY9" fmla="*/ 6858000 h 6858000"/>
              <a:gd name="connsiteX10" fmla="*/ 300894 w 9403920"/>
              <a:gd name="connsiteY10" fmla="*/ 6857999 h 6858000"/>
              <a:gd name="connsiteX11" fmla="*/ 0 w 9403920"/>
              <a:gd name="connsiteY11" fmla="*/ 6857999 h 6858000"/>
              <a:gd name="connsiteX12" fmla="*/ 300896 w 9403920"/>
              <a:gd name="connsiteY12" fmla="*/ 6857997 h 6858000"/>
              <a:gd name="connsiteX13" fmla="*/ 4740458 w 9403920"/>
              <a:gd name="connsiteY13" fmla="*/ 1792521 h 6858000"/>
              <a:gd name="connsiteX14" fmla="*/ 6304967 w 9403920"/>
              <a:gd name="connsiteY14" fmla="*/ 1 h 6858000"/>
              <a:gd name="connsiteX15" fmla="*/ 6311485 w 9403920"/>
              <a:gd name="connsiteY15" fmla="*/ 1 h 6858000"/>
              <a:gd name="connsiteX16" fmla="*/ 6311486 w 9403920"/>
              <a:gd name="connsiteY16" fmla="*/ 0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9403920 w 9403920"/>
              <a:gd name="connsiteY2" fmla="*/ 1 h 6858000"/>
              <a:gd name="connsiteX3" fmla="*/ 9403920 w 9403920"/>
              <a:gd name="connsiteY3" fmla="*/ 6858000 h 6858000"/>
              <a:gd name="connsiteX4" fmla="*/ 6787053 w 9403920"/>
              <a:gd name="connsiteY4" fmla="*/ 6858000 h 6858000"/>
              <a:gd name="connsiteX5" fmla="*/ 6787053 w 9403920"/>
              <a:gd name="connsiteY5" fmla="*/ 6857999 h 6858000"/>
              <a:gd name="connsiteX6" fmla="*/ 2530229 w 9403920"/>
              <a:gd name="connsiteY6" fmla="*/ 6857999 h 6858000"/>
              <a:gd name="connsiteX7" fmla="*/ 2530228 w 9403920"/>
              <a:gd name="connsiteY7" fmla="*/ 6858000 h 6858000"/>
              <a:gd name="connsiteX8" fmla="*/ 300893 w 9403920"/>
              <a:gd name="connsiteY8" fmla="*/ 6858000 h 6858000"/>
              <a:gd name="connsiteX9" fmla="*/ 300894 w 9403920"/>
              <a:gd name="connsiteY9" fmla="*/ 6857999 h 6858000"/>
              <a:gd name="connsiteX10" fmla="*/ 0 w 9403920"/>
              <a:gd name="connsiteY10" fmla="*/ 6857999 h 6858000"/>
              <a:gd name="connsiteX11" fmla="*/ 300896 w 9403920"/>
              <a:gd name="connsiteY11" fmla="*/ 6857997 h 6858000"/>
              <a:gd name="connsiteX12" fmla="*/ 4740458 w 9403920"/>
              <a:gd name="connsiteY12" fmla="*/ 1792521 h 6858000"/>
              <a:gd name="connsiteX13" fmla="*/ 6304967 w 9403920"/>
              <a:gd name="connsiteY13" fmla="*/ 1 h 6858000"/>
              <a:gd name="connsiteX14" fmla="*/ 6311485 w 9403920"/>
              <a:gd name="connsiteY14" fmla="*/ 1 h 6858000"/>
              <a:gd name="connsiteX15" fmla="*/ 6311486 w 9403920"/>
              <a:gd name="connsiteY15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4740458 w 9403920"/>
              <a:gd name="connsiteY11" fmla="*/ 1792521 h 6858000"/>
              <a:gd name="connsiteX12" fmla="*/ 6304967 w 9403920"/>
              <a:gd name="connsiteY12" fmla="*/ 1 h 6858000"/>
              <a:gd name="connsiteX13" fmla="*/ 6311485 w 9403920"/>
              <a:gd name="connsiteY13" fmla="*/ 1 h 6858000"/>
              <a:gd name="connsiteX14" fmla="*/ 6311486 w 9403920"/>
              <a:gd name="connsiteY14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6304967 w 9403920"/>
              <a:gd name="connsiteY11" fmla="*/ 1 h 6858000"/>
              <a:gd name="connsiteX12" fmla="*/ 6311485 w 9403920"/>
              <a:gd name="connsiteY12" fmla="*/ 1 h 6858000"/>
              <a:gd name="connsiteX13" fmla="*/ 6311486 w 9403920"/>
              <a:gd name="connsiteY13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2229335 w 9103027"/>
              <a:gd name="connsiteY6" fmla="*/ 6858000 h 6858000"/>
              <a:gd name="connsiteX7" fmla="*/ 0 w 9103027"/>
              <a:gd name="connsiteY7" fmla="*/ 6858000 h 6858000"/>
              <a:gd name="connsiteX8" fmla="*/ 1 w 9103027"/>
              <a:gd name="connsiteY8" fmla="*/ 6857999 h 6858000"/>
              <a:gd name="connsiteX9" fmla="*/ 3 w 9103027"/>
              <a:gd name="connsiteY9" fmla="*/ 6857997 h 6858000"/>
              <a:gd name="connsiteX10" fmla="*/ 6004074 w 9103027"/>
              <a:gd name="connsiteY10" fmla="*/ 1 h 6858000"/>
              <a:gd name="connsiteX11" fmla="*/ 6010592 w 9103027"/>
              <a:gd name="connsiteY11" fmla="*/ 1 h 6858000"/>
              <a:gd name="connsiteX12" fmla="*/ 6010593 w 9103027"/>
              <a:gd name="connsiteY12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0 w 9103027"/>
              <a:gd name="connsiteY6" fmla="*/ 6858000 h 6858000"/>
              <a:gd name="connsiteX7" fmla="*/ 1 w 9103027"/>
              <a:gd name="connsiteY7" fmla="*/ 6857999 h 6858000"/>
              <a:gd name="connsiteX8" fmla="*/ 3 w 9103027"/>
              <a:gd name="connsiteY8" fmla="*/ 6857997 h 6858000"/>
              <a:gd name="connsiteX9" fmla="*/ 6004074 w 9103027"/>
              <a:gd name="connsiteY9" fmla="*/ 1 h 6858000"/>
              <a:gd name="connsiteX10" fmla="*/ 6010592 w 9103027"/>
              <a:gd name="connsiteY10" fmla="*/ 1 h 6858000"/>
              <a:gd name="connsiteX11" fmla="*/ 6010593 w 9103027"/>
              <a:gd name="connsiteY11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2229336 w 9103027"/>
              <a:gd name="connsiteY4" fmla="*/ 6857999 h 6858000"/>
              <a:gd name="connsiteX5" fmla="*/ 0 w 9103027"/>
              <a:gd name="connsiteY5" fmla="*/ 6858000 h 6858000"/>
              <a:gd name="connsiteX6" fmla="*/ 1 w 9103027"/>
              <a:gd name="connsiteY6" fmla="*/ 6857999 h 6858000"/>
              <a:gd name="connsiteX7" fmla="*/ 3 w 9103027"/>
              <a:gd name="connsiteY7" fmla="*/ 6857997 h 6858000"/>
              <a:gd name="connsiteX8" fmla="*/ 6004074 w 9103027"/>
              <a:gd name="connsiteY8" fmla="*/ 1 h 6858000"/>
              <a:gd name="connsiteX9" fmla="*/ 6010592 w 9103027"/>
              <a:gd name="connsiteY9" fmla="*/ 1 h 6858000"/>
              <a:gd name="connsiteX10" fmla="*/ 6010593 w 9103027"/>
              <a:gd name="connsiteY10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2229336 w 9103027"/>
              <a:gd name="connsiteY3" fmla="*/ 6857999 h 6858000"/>
              <a:gd name="connsiteX4" fmla="*/ 0 w 9103027"/>
              <a:gd name="connsiteY4" fmla="*/ 6858000 h 6858000"/>
              <a:gd name="connsiteX5" fmla="*/ 1 w 9103027"/>
              <a:gd name="connsiteY5" fmla="*/ 6857999 h 6858000"/>
              <a:gd name="connsiteX6" fmla="*/ 3 w 9103027"/>
              <a:gd name="connsiteY6" fmla="*/ 6857997 h 6858000"/>
              <a:gd name="connsiteX7" fmla="*/ 6004074 w 9103027"/>
              <a:gd name="connsiteY7" fmla="*/ 1 h 6858000"/>
              <a:gd name="connsiteX8" fmla="*/ 6010592 w 9103027"/>
              <a:gd name="connsiteY8" fmla="*/ 1 h 6858000"/>
              <a:gd name="connsiteX9" fmla="*/ 6010593 w 9103027"/>
              <a:gd name="connsiteY9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0 w 9103027"/>
              <a:gd name="connsiteY3" fmla="*/ 6858000 h 6858000"/>
              <a:gd name="connsiteX4" fmla="*/ 1 w 9103027"/>
              <a:gd name="connsiteY4" fmla="*/ 6857999 h 6858000"/>
              <a:gd name="connsiteX5" fmla="*/ 3 w 9103027"/>
              <a:gd name="connsiteY5" fmla="*/ 6857997 h 6858000"/>
              <a:gd name="connsiteX6" fmla="*/ 6004074 w 9103027"/>
              <a:gd name="connsiteY6" fmla="*/ 1 h 6858000"/>
              <a:gd name="connsiteX7" fmla="*/ 6010592 w 9103027"/>
              <a:gd name="connsiteY7" fmla="*/ 1 h 6858000"/>
              <a:gd name="connsiteX8" fmla="*/ 6010593 w 910302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3027" h="6858000">
                <a:moveTo>
                  <a:pt x="6010593" y="0"/>
                </a:moveTo>
                <a:lnTo>
                  <a:pt x="9103027" y="1"/>
                </a:lnTo>
                <a:lnTo>
                  <a:pt x="9103027" y="6858000"/>
                </a:lnTo>
                <a:lnTo>
                  <a:pt x="0" y="6858000"/>
                </a:lnTo>
                <a:lnTo>
                  <a:pt x="1" y="6857999"/>
                </a:lnTo>
                <a:lnTo>
                  <a:pt x="3" y="6857997"/>
                </a:lnTo>
                <a:lnTo>
                  <a:pt x="6004074" y="1"/>
                </a:lnTo>
                <a:lnTo>
                  <a:pt x="6010592" y="1"/>
                </a:lnTo>
                <a:lnTo>
                  <a:pt x="6010593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3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18C0B54B-BFD8-EBDF-E8EC-DFECFFCD42C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alphaModFix/>
          </a:blip>
          <a:srcRect l="6863" r="6864"/>
          <a:stretch/>
        </p:blipFill>
        <p:spPr>
          <a:xfrm>
            <a:off x="20" y="10"/>
            <a:ext cx="9102514" cy="6857990"/>
          </a:xfrm>
          <a:custGeom>
            <a:avLst/>
            <a:gdLst/>
            <a:ahLst/>
            <a:cxnLst/>
            <a:rect l="l" t="t" r="r" b="b"/>
            <a:pathLst>
              <a:path w="9102534" h="6858000">
                <a:moveTo>
                  <a:pt x="0" y="0"/>
                </a:moveTo>
                <a:lnTo>
                  <a:pt x="9102534" y="0"/>
                </a:lnTo>
                <a:lnTo>
                  <a:pt x="9102532" y="2"/>
                </a:lnTo>
                <a:cubicBezTo>
                  <a:pt x="9102532" y="3"/>
                  <a:pt x="9102531" y="3"/>
                  <a:pt x="9102531" y="4"/>
                </a:cubicBezTo>
                <a:lnTo>
                  <a:pt x="309194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97" name="Freeform: Shape 73">
            <a:extLst>
              <a:ext uri="{FF2B5EF4-FFF2-40B4-BE49-F238E27FC236}">
                <a16:creationId xmlns:a16="http://schemas.microsoft.com/office/drawing/2014/main" id="{BFB227E1-F100-4CF9-9797-1E2001BBE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98F5A4-3F16-80A2-0968-FDED53485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203866"/>
            <a:ext cx="3813888" cy="195834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Game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7F6EA-199A-15CB-6435-7BDC6E224B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35907" y="2603922"/>
            <a:ext cx="4713092" cy="311107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2000" i="0" dirty="0"/>
              <a:t>Step 1: Who is your Team?</a:t>
            </a:r>
          </a:p>
          <a:p>
            <a:pPr algn="r"/>
            <a:r>
              <a:rPr lang="en-US" sz="2000" i="0" dirty="0"/>
              <a:t>Step 2: What are your goals?</a:t>
            </a:r>
          </a:p>
          <a:p>
            <a:pPr algn="r"/>
            <a:r>
              <a:rPr lang="en-US" sz="2000" i="0" dirty="0"/>
              <a:t>Step 3: Reference the enrollment  playbook for ideas on how to reach goals</a:t>
            </a:r>
          </a:p>
          <a:p>
            <a:pPr algn="r"/>
            <a:r>
              <a:rPr lang="en-US" sz="2000" i="0" dirty="0"/>
              <a:t>Step 4: Build the Workplan</a:t>
            </a:r>
          </a:p>
          <a:p>
            <a:pPr algn="r"/>
            <a:endParaRPr lang="en-US"/>
          </a:p>
        </p:txBody>
      </p:sp>
      <p:cxnSp>
        <p:nvCxnSpPr>
          <p:cNvPr id="98" name="Straight Connector 75">
            <a:extLst>
              <a:ext uri="{FF2B5EF4-FFF2-40B4-BE49-F238E27FC236}">
                <a16:creationId xmlns:a16="http://schemas.microsoft.com/office/drawing/2014/main" id="{A06758A3-C4A6-479A-8755-3BEC63142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97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91C2F78B-DEE8-4195-A196-DFC51BDAD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1D79D08-4BE8-4799-BE09-5078DFEE2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95D65A1-16CB-407F-993F-2A6D59BCC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D3B97D3-3894-4963-90C5-4EAA66131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91EAEB7-F604-504D-82E9-76A3A7AF7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873" y="872935"/>
            <a:ext cx="5798126" cy="13608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latin typeface="+mj-lt"/>
                <a:ea typeface="+mj-ea"/>
                <a:cs typeface="+mj-cs"/>
              </a:rPr>
              <a:t>Step 1: Who is your</a:t>
            </a:r>
            <a:r>
              <a:rPr lang="en-US" dirty="0"/>
              <a:t> </a:t>
            </a:r>
            <a:r>
              <a:rPr lang="en-US" kern="1200" dirty="0">
                <a:latin typeface="+mj-lt"/>
                <a:ea typeface="+mj-ea"/>
                <a:cs typeface="+mj-cs"/>
              </a:rPr>
              <a:t>team?</a:t>
            </a:r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62705CC3-6E47-270B-1AB9-933BE1EE5AC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57005" y="2048790"/>
            <a:ext cx="4781097" cy="3180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C2170-5B15-C187-208C-D438F3AC8B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50873" y="2332026"/>
            <a:ext cx="5798126" cy="38401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Playbook Page 7</a:t>
            </a:r>
          </a:p>
          <a:p>
            <a:r>
              <a:rPr lang="en-US" dirty="0"/>
              <a:t>What does your enrollment team look like?  </a:t>
            </a:r>
          </a:p>
          <a:p>
            <a:pPr marL="0" indent="0">
              <a:buNone/>
            </a:pPr>
            <a:r>
              <a:rPr lang="en-US" dirty="0"/>
              <a:t>Front office staff, teachers, principals, board, parents and Pastor</a:t>
            </a:r>
          </a:p>
          <a:p>
            <a:r>
              <a:rPr lang="en-US" dirty="0"/>
              <a:t>Do they know they are part of the enrollment team?</a:t>
            </a:r>
            <a:endParaRPr lang="en-US" i="0" dirty="0"/>
          </a:p>
          <a:p>
            <a:pPr marL="0" indent="0">
              <a:buNone/>
            </a:pPr>
            <a:endParaRPr lang="en-US" i="0" dirty="0"/>
          </a:p>
          <a:p>
            <a:endParaRPr lang="en-US" i="0" dirty="0"/>
          </a:p>
          <a:p>
            <a:pPr lvl="1"/>
            <a:endParaRPr lang="en-US" i="0" dirty="0"/>
          </a:p>
        </p:txBody>
      </p:sp>
    </p:spTree>
    <p:extLst>
      <p:ext uri="{BB962C8B-B14F-4D97-AF65-F5344CB8AC3E}">
        <p14:creationId xmlns:p14="http://schemas.microsoft.com/office/powerpoint/2010/main" val="112679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: Shape 9">
            <a:extLst>
              <a:ext uri="{FF2B5EF4-FFF2-40B4-BE49-F238E27FC236}">
                <a16:creationId xmlns:a16="http://schemas.microsoft.com/office/drawing/2014/main" id="{91C2F78B-DEE8-4195-A196-DFC51BDAD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11">
            <a:extLst>
              <a:ext uri="{FF2B5EF4-FFF2-40B4-BE49-F238E27FC236}">
                <a16:creationId xmlns:a16="http://schemas.microsoft.com/office/drawing/2014/main" id="{A1D79D08-4BE8-4799-BE09-5078DFEE2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2" name="Straight Connector 13">
            <a:extLst>
              <a:ext uri="{FF2B5EF4-FFF2-40B4-BE49-F238E27FC236}">
                <a16:creationId xmlns:a16="http://schemas.microsoft.com/office/drawing/2014/main" id="{C95D65A1-16CB-407F-993F-2A6D59BCC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3" name="Rectangle 15">
            <a:extLst>
              <a:ext uri="{FF2B5EF4-FFF2-40B4-BE49-F238E27FC236}">
                <a16:creationId xmlns:a16="http://schemas.microsoft.com/office/drawing/2014/main" id="{327AB4C5-0719-4E35-87CD-199EB59E3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F51EE1E-6258-4F09-963A-853315C6F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 flipV="1">
            <a:off x="1127553" y="-1127553"/>
            <a:ext cx="6858000" cy="9113106"/>
          </a:xfrm>
          <a:custGeom>
            <a:avLst/>
            <a:gdLst>
              <a:gd name="connsiteX0" fmla="*/ 0 w 6858000"/>
              <a:gd name="connsiteY0" fmla="*/ 7143270 h 9113106"/>
              <a:gd name="connsiteX1" fmla="*/ 0 w 6858000"/>
              <a:gd name="connsiteY1" fmla="*/ 6878623 h 9113106"/>
              <a:gd name="connsiteX2" fmla="*/ 1 w 6858000"/>
              <a:gd name="connsiteY2" fmla="*/ 6878623 h 9113106"/>
              <a:gd name="connsiteX3" fmla="*/ 0 w 6858000"/>
              <a:gd name="connsiteY3" fmla="*/ 4319945 h 9113106"/>
              <a:gd name="connsiteX4" fmla="*/ 1 w 6858000"/>
              <a:gd name="connsiteY4" fmla="*/ 4319945 h 9113106"/>
              <a:gd name="connsiteX5" fmla="*/ 1 w 6858000"/>
              <a:gd name="connsiteY5" fmla="*/ 13542 h 9113106"/>
              <a:gd name="connsiteX6" fmla="*/ 0 w 6858000"/>
              <a:gd name="connsiteY6" fmla="*/ 13540 h 9113106"/>
              <a:gd name="connsiteX7" fmla="*/ 0 w 6858000"/>
              <a:gd name="connsiteY7" fmla="*/ 0 h 9113106"/>
              <a:gd name="connsiteX8" fmla="*/ 6858000 w 6858000"/>
              <a:gd name="connsiteY8" fmla="*/ 6010591 h 9113106"/>
              <a:gd name="connsiteX9" fmla="*/ 6858000 w 6858000"/>
              <a:gd name="connsiteY9" fmla="*/ 3794798 h 9113106"/>
              <a:gd name="connsiteX10" fmla="*/ 6858000 w 6858000"/>
              <a:gd name="connsiteY10" fmla="*/ 3794798 h 9113106"/>
              <a:gd name="connsiteX11" fmla="*/ 6858000 w 6858000"/>
              <a:gd name="connsiteY11" fmla="*/ 3837120 h 9113106"/>
              <a:gd name="connsiteX12" fmla="*/ 6858000 w 6858000"/>
              <a:gd name="connsiteY12" fmla="*/ 6838049 h 9113106"/>
              <a:gd name="connsiteX13" fmla="*/ 6858000 w 6858000"/>
              <a:gd name="connsiteY13" fmla="*/ 9113106 h 9113106"/>
              <a:gd name="connsiteX14" fmla="*/ 1 w 6858000"/>
              <a:gd name="connsiteY14" fmla="*/ 9113106 h 9113106"/>
              <a:gd name="connsiteX15" fmla="*/ 1 w 6858000"/>
              <a:gd name="connsiteY15" fmla="*/ 7143270 h 9113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58000" h="9113106">
                <a:moveTo>
                  <a:pt x="0" y="7143270"/>
                </a:moveTo>
                <a:lnTo>
                  <a:pt x="0" y="6878623"/>
                </a:lnTo>
                <a:lnTo>
                  <a:pt x="1" y="6878623"/>
                </a:lnTo>
                <a:lnTo>
                  <a:pt x="0" y="4319945"/>
                </a:lnTo>
                <a:lnTo>
                  <a:pt x="1" y="4319945"/>
                </a:lnTo>
                <a:lnTo>
                  <a:pt x="1" y="13542"/>
                </a:lnTo>
                <a:lnTo>
                  <a:pt x="0" y="13540"/>
                </a:lnTo>
                <a:lnTo>
                  <a:pt x="0" y="0"/>
                </a:lnTo>
                <a:lnTo>
                  <a:pt x="6858000" y="6010591"/>
                </a:lnTo>
                <a:lnTo>
                  <a:pt x="6858000" y="3794798"/>
                </a:lnTo>
                <a:lnTo>
                  <a:pt x="6858000" y="3794798"/>
                </a:lnTo>
                <a:lnTo>
                  <a:pt x="6858000" y="3837120"/>
                </a:lnTo>
                <a:lnTo>
                  <a:pt x="6858000" y="6838049"/>
                </a:lnTo>
                <a:lnTo>
                  <a:pt x="6858000" y="9113106"/>
                </a:lnTo>
                <a:lnTo>
                  <a:pt x="1" y="9113106"/>
                </a:lnTo>
                <a:lnTo>
                  <a:pt x="1" y="714327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8F68B6-EC0E-271E-C475-2EA681B02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872935"/>
            <a:ext cx="5999018" cy="1360898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Step 2: What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dirty="0"/>
              <a:t>are 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your </a:t>
            </a:r>
            <a:r>
              <a:rPr lang="en-US" sz="2800" dirty="0"/>
              <a:t>Goals</a:t>
            </a:r>
            <a:r>
              <a:rPr lang="en-US" sz="2800" kern="1200" dirty="0">
                <a:latin typeface="+mj-lt"/>
                <a:ea typeface="+mj-ea"/>
                <a:cs typeface="+mj-cs"/>
              </a:rPr>
              <a:t>?</a:t>
            </a:r>
            <a:r>
              <a:rPr lang="en-US" sz="4000" dirty="0"/>
              <a:t> </a:t>
            </a:r>
            <a:r>
              <a:rPr lang="en-US" sz="1800" dirty="0"/>
              <a:t>(Not all goals are Numbers)</a:t>
            </a:r>
            <a:endParaRPr lang="en-US" sz="1800" kern="1200" dirty="0">
              <a:latin typeface="+mj-lt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2DEC055-9844-C528-0A44-A48E1EBF4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43001" y="2332026"/>
            <a:ext cx="4953000" cy="356711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Char char="•"/>
            </a:pPr>
            <a:r>
              <a:rPr lang="en-US" i="0" dirty="0"/>
              <a:t>Playbook Page 4</a:t>
            </a:r>
          </a:p>
          <a:p>
            <a:r>
              <a:rPr lang="en-US" i="0" dirty="0"/>
              <a:t>What do your enrollment targets really look like?</a:t>
            </a:r>
          </a:p>
          <a:p>
            <a:r>
              <a:rPr lang="en-US" i="0" dirty="0">
                <a:ea typeface="+mn-lt"/>
                <a:cs typeface="+mn-lt"/>
              </a:rPr>
              <a:t>Do the math and use data it is not automatically 5% growth</a:t>
            </a:r>
            <a:endParaRPr lang="en-US" dirty="0"/>
          </a:p>
          <a:p>
            <a:pPr marL="285750" indent="-285750">
              <a:buChar char="•"/>
            </a:pPr>
            <a:r>
              <a:rPr lang="en-US" i="0" dirty="0"/>
              <a:t>What other goals do you have that may eventually grow your numbers? Be strategic, deliberate and intentional</a:t>
            </a:r>
          </a:p>
          <a:p>
            <a:pPr marL="285750" indent="-285750">
              <a:buChar char="•"/>
            </a:pPr>
            <a:r>
              <a:rPr lang="en-US" i="0" dirty="0"/>
              <a:t>Build SMART Goals</a:t>
            </a:r>
          </a:p>
          <a:p>
            <a:pPr marL="285750" indent="-285750">
              <a:buChar char="•"/>
            </a:pPr>
            <a:r>
              <a:rPr lang="en-US" i="0" dirty="0"/>
              <a:t>Work through them as a team</a:t>
            </a:r>
          </a:p>
          <a:p>
            <a:pPr marL="285750" indent="-285750">
              <a:buChar char="•"/>
            </a:pPr>
            <a:endParaRPr lang="en-US" i="0" dirty="0"/>
          </a:p>
        </p:txBody>
      </p:sp>
      <p:pic>
        <p:nvPicPr>
          <p:cNvPr id="5" name="Picture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9F76EBE-7D28-EAD7-5013-DA624C85F5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33335" y="148960"/>
            <a:ext cx="3719852" cy="5962698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FA07B03-7E5B-4F33-A494-D72BC5BEB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84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0CC10FC-6518-423B-A972-3E4F7A4A8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5D2D844-708E-4EAC-BF72-D7CE20B99B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88972" y="0"/>
            <a:ext cx="9103027" cy="6858000"/>
          </a:xfrm>
          <a:custGeom>
            <a:avLst/>
            <a:gdLst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540819 w 9403920"/>
              <a:gd name="connsiteY2" fmla="*/ 1 h 6858000"/>
              <a:gd name="connsiteX3" fmla="*/ 8968550 w 9403920"/>
              <a:gd name="connsiteY3" fmla="*/ 1 h 6858000"/>
              <a:gd name="connsiteX4" fmla="*/ 9403920 w 9403920"/>
              <a:gd name="connsiteY4" fmla="*/ 1 h 6858000"/>
              <a:gd name="connsiteX5" fmla="*/ 9403920 w 9403920"/>
              <a:gd name="connsiteY5" fmla="*/ 6858000 h 6858000"/>
              <a:gd name="connsiteX6" fmla="*/ 6787053 w 9403920"/>
              <a:gd name="connsiteY6" fmla="*/ 6858000 h 6858000"/>
              <a:gd name="connsiteX7" fmla="*/ 6787053 w 9403920"/>
              <a:gd name="connsiteY7" fmla="*/ 6857999 h 6858000"/>
              <a:gd name="connsiteX8" fmla="*/ 2530229 w 9403920"/>
              <a:gd name="connsiteY8" fmla="*/ 6857999 h 6858000"/>
              <a:gd name="connsiteX9" fmla="*/ 2530228 w 9403920"/>
              <a:gd name="connsiteY9" fmla="*/ 6858000 h 6858000"/>
              <a:gd name="connsiteX10" fmla="*/ 300893 w 9403920"/>
              <a:gd name="connsiteY10" fmla="*/ 6858000 h 6858000"/>
              <a:gd name="connsiteX11" fmla="*/ 300894 w 9403920"/>
              <a:gd name="connsiteY11" fmla="*/ 6857999 h 6858000"/>
              <a:gd name="connsiteX12" fmla="*/ 0 w 9403920"/>
              <a:gd name="connsiteY12" fmla="*/ 6857999 h 6858000"/>
              <a:gd name="connsiteX13" fmla="*/ 300896 w 9403920"/>
              <a:gd name="connsiteY13" fmla="*/ 6857997 h 6858000"/>
              <a:gd name="connsiteX14" fmla="*/ 4740458 w 9403920"/>
              <a:gd name="connsiteY14" fmla="*/ 1792521 h 6858000"/>
              <a:gd name="connsiteX15" fmla="*/ 6304967 w 9403920"/>
              <a:gd name="connsiteY15" fmla="*/ 1 h 6858000"/>
              <a:gd name="connsiteX16" fmla="*/ 6311485 w 9403920"/>
              <a:gd name="connsiteY16" fmla="*/ 1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8968550 w 9403920"/>
              <a:gd name="connsiteY2" fmla="*/ 1 h 6858000"/>
              <a:gd name="connsiteX3" fmla="*/ 9403920 w 9403920"/>
              <a:gd name="connsiteY3" fmla="*/ 1 h 6858000"/>
              <a:gd name="connsiteX4" fmla="*/ 9403920 w 9403920"/>
              <a:gd name="connsiteY4" fmla="*/ 6858000 h 6858000"/>
              <a:gd name="connsiteX5" fmla="*/ 6787053 w 9403920"/>
              <a:gd name="connsiteY5" fmla="*/ 6858000 h 6858000"/>
              <a:gd name="connsiteX6" fmla="*/ 6787053 w 9403920"/>
              <a:gd name="connsiteY6" fmla="*/ 6857999 h 6858000"/>
              <a:gd name="connsiteX7" fmla="*/ 2530229 w 9403920"/>
              <a:gd name="connsiteY7" fmla="*/ 6857999 h 6858000"/>
              <a:gd name="connsiteX8" fmla="*/ 2530228 w 9403920"/>
              <a:gd name="connsiteY8" fmla="*/ 6858000 h 6858000"/>
              <a:gd name="connsiteX9" fmla="*/ 300893 w 9403920"/>
              <a:gd name="connsiteY9" fmla="*/ 6858000 h 6858000"/>
              <a:gd name="connsiteX10" fmla="*/ 300894 w 9403920"/>
              <a:gd name="connsiteY10" fmla="*/ 6857999 h 6858000"/>
              <a:gd name="connsiteX11" fmla="*/ 0 w 9403920"/>
              <a:gd name="connsiteY11" fmla="*/ 6857999 h 6858000"/>
              <a:gd name="connsiteX12" fmla="*/ 300896 w 9403920"/>
              <a:gd name="connsiteY12" fmla="*/ 6857997 h 6858000"/>
              <a:gd name="connsiteX13" fmla="*/ 4740458 w 9403920"/>
              <a:gd name="connsiteY13" fmla="*/ 1792521 h 6858000"/>
              <a:gd name="connsiteX14" fmla="*/ 6304967 w 9403920"/>
              <a:gd name="connsiteY14" fmla="*/ 1 h 6858000"/>
              <a:gd name="connsiteX15" fmla="*/ 6311485 w 9403920"/>
              <a:gd name="connsiteY15" fmla="*/ 1 h 6858000"/>
              <a:gd name="connsiteX16" fmla="*/ 6311486 w 9403920"/>
              <a:gd name="connsiteY16" fmla="*/ 0 h 6858000"/>
              <a:gd name="connsiteX0" fmla="*/ 6311486 w 9403920"/>
              <a:gd name="connsiteY0" fmla="*/ 0 h 6858000"/>
              <a:gd name="connsiteX1" fmla="*/ 8540820 w 9403920"/>
              <a:gd name="connsiteY1" fmla="*/ 0 h 6858000"/>
              <a:gd name="connsiteX2" fmla="*/ 9403920 w 9403920"/>
              <a:gd name="connsiteY2" fmla="*/ 1 h 6858000"/>
              <a:gd name="connsiteX3" fmla="*/ 9403920 w 9403920"/>
              <a:gd name="connsiteY3" fmla="*/ 6858000 h 6858000"/>
              <a:gd name="connsiteX4" fmla="*/ 6787053 w 9403920"/>
              <a:gd name="connsiteY4" fmla="*/ 6858000 h 6858000"/>
              <a:gd name="connsiteX5" fmla="*/ 6787053 w 9403920"/>
              <a:gd name="connsiteY5" fmla="*/ 6857999 h 6858000"/>
              <a:gd name="connsiteX6" fmla="*/ 2530229 w 9403920"/>
              <a:gd name="connsiteY6" fmla="*/ 6857999 h 6858000"/>
              <a:gd name="connsiteX7" fmla="*/ 2530228 w 9403920"/>
              <a:gd name="connsiteY7" fmla="*/ 6858000 h 6858000"/>
              <a:gd name="connsiteX8" fmla="*/ 300893 w 9403920"/>
              <a:gd name="connsiteY8" fmla="*/ 6858000 h 6858000"/>
              <a:gd name="connsiteX9" fmla="*/ 300894 w 9403920"/>
              <a:gd name="connsiteY9" fmla="*/ 6857999 h 6858000"/>
              <a:gd name="connsiteX10" fmla="*/ 0 w 9403920"/>
              <a:gd name="connsiteY10" fmla="*/ 6857999 h 6858000"/>
              <a:gd name="connsiteX11" fmla="*/ 300896 w 9403920"/>
              <a:gd name="connsiteY11" fmla="*/ 6857997 h 6858000"/>
              <a:gd name="connsiteX12" fmla="*/ 4740458 w 9403920"/>
              <a:gd name="connsiteY12" fmla="*/ 1792521 h 6858000"/>
              <a:gd name="connsiteX13" fmla="*/ 6304967 w 9403920"/>
              <a:gd name="connsiteY13" fmla="*/ 1 h 6858000"/>
              <a:gd name="connsiteX14" fmla="*/ 6311485 w 9403920"/>
              <a:gd name="connsiteY14" fmla="*/ 1 h 6858000"/>
              <a:gd name="connsiteX15" fmla="*/ 6311486 w 9403920"/>
              <a:gd name="connsiteY15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4740458 w 9403920"/>
              <a:gd name="connsiteY11" fmla="*/ 1792521 h 6858000"/>
              <a:gd name="connsiteX12" fmla="*/ 6304967 w 9403920"/>
              <a:gd name="connsiteY12" fmla="*/ 1 h 6858000"/>
              <a:gd name="connsiteX13" fmla="*/ 6311485 w 9403920"/>
              <a:gd name="connsiteY13" fmla="*/ 1 h 6858000"/>
              <a:gd name="connsiteX14" fmla="*/ 6311486 w 9403920"/>
              <a:gd name="connsiteY14" fmla="*/ 0 h 6858000"/>
              <a:gd name="connsiteX0" fmla="*/ 6311486 w 9403920"/>
              <a:gd name="connsiteY0" fmla="*/ 0 h 6858000"/>
              <a:gd name="connsiteX1" fmla="*/ 9403920 w 9403920"/>
              <a:gd name="connsiteY1" fmla="*/ 1 h 6858000"/>
              <a:gd name="connsiteX2" fmla="*/ 9403920 w 9403920"/>
              <a:gd name="connsiteY2" fmla="*/ 6858000 h 6858000"/>
              <a:gd name="connsiteX3" fmla="*/ 6787053 w 9403920"/>
              <a:gd name="connsiteY3" fmla="*/ 6858000 h 6858000"/>
              <a:gd name="connsiteX4" fmla="*/ 6787053 w 9403920"/>
              <a:gd name="connsiteY4" fmla="*/ 6857999 h 6858000"/>
              <a:gd name="connsiteX5" fmla="*/ 2530229 w 9403920"/>
              <a:gd name="connsiteY5" fmla="*/ 6857999 h 6858000"/>
              <a:gd name="connsiteX6" fmla="*/ 2530228 w 9403920"/>
              <a:gd name="connsiteY6" fmla="*/ 6858000 h 6858000"/>
              <a:gd name="connsiteX7" fmla="*/ 300893 w 9403920"/>
              <a:gd name="connsiteY7" fmla="*/ 6858000 h 6858000"/>
              <a:gd name="connsiteX8" fmla="*/ 300894 w 9403920"/>
              <a:gd name="connsiteY8" fmla="*/ 6857999 h 6858000"/>
              <a:gd name="connsiteX9" fmla="*/ 0 w 9403920"/>
              <a:gd name="connsiteY9" fmla="*/ 6857999 h 6858000"/>
              <a:gd name="connsiteX10" fmla="*/ 300896 w 9403920"/>
              <a:gd name="connsiteY10" fmla="*/ 6857997 h 6858000"/>
              <a:gd name="connsiteX11" fmla="*/ 6304967 w 9403920"/>
              <a:gd name="connsiteY11" fmla="*/ 1 h 6858000"/>
              <a:gd name="connsiteX12" fmla="*/ 6311485 w 9403920"/>
              <a:gd name="connsiteY12" fmla="*/ 1 h 6858000"/>
              <a:gd name="connsiteX13" fmla="*/ 6311486 w 9403920"/>
              <a:gd name="connsiteY13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2229335 w 9103027"/>
              <a:gd name="connsiteY6" fmla="*/ 6858000 h 6858000"/>
              <a:gd name="connsiteX7" fmla="*/ 0 w 9103027"/>
              <a:gd name="connsiteY7" fmla="*/ 6858000 h 6858000"/>
              <a:gd name="connsiteX8" fmla="*/ 1 w 9103027"/>
              <a:gd name="connsiteY8" fmla="*/ 6857999 h 6858000"/>
              <a:gd name="connsiteX9" fmla="*/ 3 w 9103027"/>
              <a:gd name="connsiteY9" fmla="*/ 6857997 h 6858000"/>
              <a:gd name="connsiteX10" fmla="*/ 6004074 w 9103027"/>
              <a:gd name="connsiteY10" fmla="*/ 1 h 6858000"/>
              <a:gd name="connsiteX11" fmla="*/ 6010592 w 9103027"/>
              <a:gd name="connsiteY11" fmla="*/ 1 h 6858000"/>
              <a:gd name="connsiteX12" fmla="*/ 6010593 w 9103027"/>
              <a:gd name="connsiteY12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6486160 w 9103027"/>
              <a:gd name="connsiteY4" fmla="*/ 6857999 h 6858000"/>
              <a:gd name="connsiteX5" fmla="*/ 2229336 w 9103027"/>
              <a:gd name="connsiteY5" fmla="*/ 6857999 h 6858000"/>
              <a:gd name="connsiteX6" fmla="*/ 0 w 9103027"/>
              <a:gd name="connsiteY6" fmla="*/ 6858000 h 6858000"/>
              <a:gd name="connsiteX7" fmla="*/ 1 w 9103027"/>
              <a:gd name="connsiteY7" fmla="*/ 6857999 h 6858000"/>
              <a:gd name="connsiteX8" fmla="*/ 3 w 9103027"/>
              <a:gd name="connsiteY8" fmla="*/ 6857997 h 6858000"/>
              <a:gd name="connsiteX9" fmla="*/ 6004074 w 9103027"/>
              <a:gd name="connsiteY9" fmla="*/ 1 h 6858000"/>
              <a:gd name="connsiteX10" fmla="*/ 6010592 w 9103027"/>
              <a:gd name="connsiteY10" fmla="*/ 1 h 6858000"/>
              <a:gd name="connsiteX11" fmla="*/ 6010593 w 9103027"/>
              <a:gd name="connsiteY11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6486160 w 9103027"/>
              <a:gd name="connsiteY3" fmla="*/ 6858000 h 6858000"/>
              <a:gd name="connsiteX4" fmla="*/ 2229336 w 9103027"/>
              <a:gd name="connsiteY4" fmla="*/ 6857999 h 6858000"/>
              <a:gd name="connsiteX5" fmla="*/ 0 w 9103027"/>
              <a:gd name="connsiteY5" fmla="*/ 6858000 h 6858000"/>
              <a:gd name="connsiteX6" fmla="*/ 1 w 9103027"/>
              <a:gd name="connsiteY6" fmla="*/ 6857999 h 6858000"/>
              <a:gd name="connsiteX7" fmla="*/ 3 w 9103027"/>
              <a:gd name="connsiteY7" fmla="*/ 6857997 h 6858000"/>
              <a:gd name="connsiteX8" fmla="*/ 6004074 w 9103027"/>
              <a:gd name="connsiteY8" fmla="*/ 1 h 6858000"/>
              <a:gd name="connsiteX9" fmla="*/ 6010592 w 9103027"/>
              <a:gd name="connsiteY9" fmla="*/ 1 h 6858000"/>
              <a:gd name="connsiteX10" fmla="*/ 6010593 w 9103027"/>
              <a:gd name="connsiteY10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2229336 w 9103027"/>
              <a:gd name="connsiteY3" fmla="*/ 6857999 h 6858000"/>
              <a:gd name="connsiteX4" fmla="*/ 0 w 9103027"/>
              <a:gd name="connsiteY4" fmla="*/ 6858000 h 6858000"/>
              <a:gd name="connsiteX5" fmla="*/ 1 w 9103027"/>
              <a:gd name="connsiteY5" fmla="*/ 6857999 h 6858000"/>
              <a:gd name="connsiteX6" fmla="*/ 3 w 9103027"/>
              <a:gd name="connsiteY6" fmla="*/ 6857997 h 6858000"/>
              <a:gd name="connsiteX7" fmla="*/ 6004074 w 9103027"/>
              <a:gd name="connsiteY7" fmla="*/ 1 h 6858000"/>
              <a:gd name="connsiteX8" fmla="*/ 6010592 w 9103027"/>
              <a:gd name="connsiteY8" fmla="*/ 1 h 6858000"/>
              <a:gd name="connsiteX9" fmla="*/ 6010593 w 9103027"/>
              <a:gd name="connsiteY9" fmla="*/ 0 h 6858000"/>
              <a:gd name="connsiteX0" fmla="*/ 6010593 w 9103027"/>
              <a:gd name="connsiteY0" fmla="*/ 0 h 6858000"/>
              <a:gd name="connsiteX1" fmla="*/ 9103027 w 9103027"/>
              <a:gd name="connsiteY1" fmla="*/ 1 h 6858000"/>
              <a:gd name="connsiteX2" fmla="*/ 9103027 w 9103027"/>
              <a:gd name="connsiteY2" fmla="*/ 6858000 h 6858000"/>
              <a:gd name="connsiteX3" fmla="*/ 0 w 9103027"/>
              <a:gd name="connsiteY3" fmla="*/ 6858000 h 6858000"/>
              <a:gd name="connsiteX4" fmla="*/ 1 w 9103027"/>
              <a:gd name="connsiteY4" fmla="*/ 6857999 h 6858000"/>
              <a:gd name="connsiteX5" fmla="*/ 3 w 9103027"/>
              <a:gd name="connsiteY5" fmla="*/ 6857997 h 6858000"/>
              <a:gd name="connsiteX6" fmla="*/ 6004074 w 9103027"/>
              <a:gd name="connsiteY6" fmla="*/ 1 h 6858000"/>
              <a:gd name="connsiteX7" fmla="*/ 6010592 w 9103027"/>
              <a:gd name="connsiteY7" fmla="*/ 1 h 6858000"/>
              <a:gd name="connsiteX8" fmla="*/ 6010593 w 9103027"/>
              <a:gd name="connsiteY8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03027" h="6858000">
                <a:moveTo>
                  <a:pt x="6010593" y="0"/>
                </a:moveTo>
                <a:lnTo>
                  <a:pt x="9103027" y="1"/>
                </a:lnTo>
                <a:lnTo>
                  <a:pt x="9103027" y="6858000"/>
                </a:lnTo>
                <a:lnTo>
                  <a:pt x="0" y="6858000"/>
                </a:lnTo>
                <a:lnTo>
                  <a:pt x="1" y="6857999"/>
                </a:lnTo>
                <a:lnTo>
                  <a:pt x="3" y="6857997"/>
                </a:lnTo>
                <a:lnTo>
                  <a:pt x="6004074" y="1"/>
                </a:lnTo>
                <a:lnTo>
                  <a:pt x="6010592" y="1"/>
                </a:lnTo>
                <a:lnTo>
                  <a:pt x="6010593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Picture 4" descr="Rubberized numbers on the wall">
            <a:extLst>
              <a:ext uri="{FF2B5EF4-FFF2-40B4-BE49-F238E27FC236}">
                <a16:creationId xmlns:a16="http://schemas.microsoft.com/office/drawing/2014/main" id="{98B8BE90-BDF8-C708-3238-BCA2BD52ED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6694" r="4708" b="-1"/>
          <a:stretch/>
        </p:blipFill>
        <p:spPr>
          <a:xfrm>
            <a:off x="20" y="10"/>
            <a:ext cx="9102514" cy="6857990"/>
          </a:xfrm>
          <a:custGeom>
            <a:avLst/>
            <a:gdLst/>
            <a:ahLst/>
            <a:cxnLst/>
            <a:rect l="l" t="t" r="r" b="b"/>
            <a:pathLst>
              <a:path w="9102534" h="6858000">
                <a:moveTo>
                  <a:pt x="0" y="0"/>
                </a:moveTo>
                <a:lnTo>
                  <a:pt x="9102534" y="0"/>
                </a:lnTo>
                <a:lnTo>
                  <a:pt x="9102532" y="2"/>
                </a:lnTo>
                <a:cubicBezTo>
                  <a:pt x="9102532" y="3"/>
                  <a:pt x="9102531" y="3"/>
                  <a:pt x="9102531" y="4"/>
                </a:cubicBezTo>
                <a:lnTo>
                  <a:pt x="3091942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BFB227E1-F100-4CF9-9797-1E2001BBE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000000">
              <a:alpha val="6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B5EB15-8093-D1D1-83A2-59C2A922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1203866"/>
            <a:ext cx="3813888" cy="1958340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>
                <a:solidFill>
                  <a:srgbClr val="FFFFFF"/>
                </a:solidFill>
              </a:rPr>
              <a:t>Find your retention rate (Best practice is 90%-93%)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210532-6B37-1F2E-9D7B-753F381376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139" y="2311648"/>
            <a:ext cx="4786161" cy="340335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1400" dirty="0">
                <a:ea typeface="+mn-lt"/>
                <a:cs typeface="+mn-lt"/>
              </a:rPr>
              <a:t>Total Enrollment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 sz="1400" dirty="0">
                <a:ea typeface="+mn-lt"/>
                <a:cs typeface="+mn-lt"/>
              </a:rPr>
              <a:t>LESS your 8th grade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ea typeface="+mn-lt"/>
                <a:cs typeface="+mn-lt"/>
              </a:rPr>
              <a:t>EQUALS the number of students you could possibly return</a:t>
            </a:r>
          </a:p>
          <a:p>
            <a:pPr>
              <a:lnSpc>
                <a:spcPct val="110000"/>
              </a:lnSpc>
            </a:pPr>
            <a:r>
              <a:rPr lang="en-US" sz="1400" dirty="0">
                <a:ea typeface="+mn-lt"/>
                <a:cs typeface="+mn-lt"/>
              </a:rPr>
              <a:t>DIVIDE the number of students who have re-enrolled by that total number and that’s your retention rate!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1400" dirty="0">
                <a:ea typeface="+mn-lt"/>
                <a:cs typeface="+mn-lt"/>
              </a:rPr>
              <a:t>Work back through 5 years and see what your average retention rate is. These students are already in your building, now we need to keep them there!</a:t>
            </a:r>
          </a:p>
          <a:p>
            <a:pPr algn="r">
              <a:lnSpc>
                <a:spcPct val="110000"/>
              </a:lnSpc>
            </a:pPr>
            <a:endParaRPr lang="en-US" sz="1400" dirty="0">
              <a:ea typeface="+mn-lt"/>
              <a:cs typeface="+mn-lt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06758A3-C4A6-479A-8755-3BEC63142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3547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1C2F78B-DEE8-4195-A196-DFC51BDAD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1D79D08-4BE8-4799-BE09-5078DFEE2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5D65A1-16CB-407F-993F-2A6D59BCC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FA294778-47A8-4EEF-9689-F6964D44D1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D2A511A-065F-489D-9CF0-FEF36143A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 flipV="1">
            <a:off x="5318060" y="0"/>
            <a:ext cx="6885325" cy="6858000"/>
          </a:xfrm>
          <a:custGeom>
            <a:avLst/>
            <a:gdLst>
              <a:gd name="connsiteX0" fmla="*/ 4456883 w 6885325"/>
              <a:gd name="connsiteY0" fmla="*/ 6858000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4456884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9" fmla="*/ 4456884 w 6885325"/>
              <a:gd name="connsiteY9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4070876 h 6858000"/>
              <a:gd name="connsiteX8" fmla="*/ 6885325 w 6885325"/>
              <a:gd name="connsiteY8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4 w 6885325"/>
              <a:gd name="connsiteY6" fmla="*/ 4070877 h 6858000"/>
              <a:gd name="connsiteX7" fmla="*/ 6885325 w 6885325"/>
              <a:gd name="connsiteY7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4 w 6885325"/>
              <a:gd name="connsiteY5" fmla="*/ 1545582 h 6858000"/>
              <a:gd name="connsiteX6" fmla="*/ 6885325 w 6885325"/>
              <a:gd name="connsiteY6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1545581 h 6858000"/>
              <a:gd name="connsiteX5" fmla="*/ 6885325 w 6885325"/>
              <a:gd name="connsiteY5" fmla="*/ 6857999 h 6858000"/>
              <a:gd name="connsiteX0" fmla="*/ 6885325 w 6885325"/>
              <a:gd name="connsiteY0" fmla="*/ 6857999 h 6858000"/>
              <a:gd name="connsiteX1" fmla="*/ 0 w 6885325"/>
              <a:gd name="connsiteY1" fmla="*/ 6858000 h 6858000"/>
              <a:gd name="connsiteX2" fmla="*/ 6010592 w 6885325"/>
              <a:gd name="connsiteY2" fmla="*/ 0 h 6858000"/>
              <a:gd name="connsiteX3" fmla="*/ 6885325 w 6885325"/>
              <a:gd name="connsiteY3" fmla="*/ 0 h 6858000"/>
              <a:gd name="connsiteX4" fmla="*/ 6885325 w 6885325"/>
              <a:gd name="connsiteY4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5325" h="6858000">
                <a:moveTo>
                  <a:pt x="6885325" y="6857999"/>
                </a:moveTo>
                <a:lnTo>
                  <a:pt x="0" y="6858000"/>
                </a:lnTo>
                <a:lnTo>
                  <a:pt x="6010592" y="0"/>
                </a:lnTo>
                <a:lnTo>
                  <a:pt x="6885325" y="0"/>
                </a:lnTo>
                <a:lnTo>
                  <a:pt x="6885325" y="6857999"/>
                </a:lnTo>
                <a:close/>
              </a:path>
            </a:pathLst>
          </a:cu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F626582-88CC-4CA0-8BC6-94550FF9E6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1317267" cy="6858000"/>
          </a:xfrm>
          <a:custGeom>
            <a:avLst/>
            <a:gdLst>
              <a:gd name="connsiteX0" fmla="*/ 0 w 11317267"/>
              <a:gd name="connsiteY0" fmla="*/ 0 h 6858000"/>
              <a:gd name="connsiteX1" fmla="*/ 11317267 w 11317267"/>
              <a:gd name="connsiteY1" fmla="*/ 0 h 6858000"/>
              <a:gd name="connsiteX2" fmla="*/ 5306679 w 11317267"/>
              <a:gd name="connsiteY2" fmla="*/ 6857996 h 6858000"/>
              <a:gd name="connsiteX3" fmla="*/ 5306677 w 11317267"/>
              <a:gd name="connsiteY3" fmla="*/ 6857998 h 6858000"/>
              <a:gd name="connsiteX4" fmla="*/ 5306675 w 11317267"/>
              <a:gd name="connsiteY4" fmla="*/ 6858000 h 6858000"/>
              <a:gd name="connsiteX5" fmla="*/ 0 w 11317267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317267" h="6858000">
                <a:moveTo>
                  <a:pt x="0" y="0"/>
                </a:moveTo>
                <a:lnTo>
                  <a:pt x="11317267" y="0"/>
                </a:lnTo>
                <a:lnTo>
                  <a:pt x="5306679" y="6857996"/>
                </a:lnTo>
                <a:cubicBezTo>
                  <a:pt x="5306679" y="6857997"/>
                  <a:pt x="5306677" y="6857997"/>
                  <a:pt x="5306677" y="6857998"/>
                </a:cubicBezTo>
                <a:lnTo>
                  <a:pt x="530667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8D0C9B-9DA6-E31E-6958-51455C2DD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872937"/>
            <a:ext cx="7492285" cy="13608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 3: Reference the Enrollment Playbook for ideas and information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85CA6D-7F94-1504-9CFC-EA6D02380E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3001" y="2332028"/>
            <a:ext cx="5115812" cy="365303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1800" dirty="0"/>
              <a:t>Was your goal to gain 10 new students by using paid Facebook ads?  There is a breakdown of how to build the ads. </a:t>
            </a:r>
          </a:p>
          <a:p>
            <a:r>
              <a:rPr lang="en-US" sz="1800" dirty="0"/>
              <a:t>Was your goal to retain 50% of your PreK for All Students into Kindergarten? Help on that too!</a:t>
            </a:r>
          </a:p>
          <a:p>
            <a:r>
              <a:rPr lang="en-US" sz="1800" dirty="0"/>
              <a:t>What about a goal to have a strong presence in your parish bulletin?  You guessed it!  Best Practices on this too!</a:t>
            </a:r>
          </a:p>
          <a:p>
            <a:pPr lvl="1"/>
            <a:endParaRPr lang="en-US" i="0"/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A7C5536C-E737-8515-4038-41335C2025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53486" y="3762475"/>
            <a:ext cx="3183661" cy="2118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24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1C2F78B-DEE8-4195-A196-DFC51BDAD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A1D79D08-4BE8-4799-BE09-5078DFEE2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95D65A1-16CB-407F-993F-2A6D59BCC0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33837" y="6172200"/>
            <a:ext cx="9760638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5D3B97D3-3894-4963-90C5-4EAA66131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A6156-A4FB-2C53-B595-502AC2A3B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0873" y="872935"/>
            <a:ext cx="5798126" cy="136089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Step 4: Build the Workplan</a:t>
            </a:r>
          </a:p>
        </p:txBody>
      </p:sp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42A3E476-15DD-6E62-A878-9D3385BE8B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30484" y="1906013"/>
            <a:ext cx="2975262" cy="2975262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7C2006-1737-901A-33AF-F4E77C4676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0873" y="2332026"/>
            <a:ext cx="5798126" cy="384017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Put your goal at the finalized date and work backwards filling in each step needed to reach that goal</a:t>
            </a:r>
          </a:p>
          <a:p>
            <a:r>
              <a:rPr lang="en-US" dirty="0"/>
              <a:t>Also work past the event, what does the follow up look like?</a:t>
            </a:r>
          </a:p>
          <a:p>
            <a:r>
              <a:rPr lang="en-US" dirty="0"/>
              <a:t>Figure out who is doing each step. (It cannot be all one person)</a:t>
            </a:r>
          </a:p>
          <a:p>
            <a:r>
              <a:rPr lang="en-US" dirty="0"/>
              <a:t>Put in notes as to what worked and didn't so that you can make changes for next time.</a:t>
            </a:r>
          </a:p>
          <a:p>
            <a:r>
              <a:rPr lang="en-US" dirty="0"/>
              <a:t>Celebrate reaching the goal!!</a:t>
            </a:r>
          </a:p>
        </p:txBody>
      </p:sp>
    </p:spTree>
    <p:extLst>
      <p:ext uri="{BB962C8B-B14F-4D97-AF65-F5344CB8AC3E}">
        <p14:creationId xmlns:p14="http://schemas.microsoft.com/office/powerpoint/2010/main" val="33321731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CD60141-EEBD-4EC1-8E34-0344C16A1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18308" y="0"/>
            <a:ext cx="6873692" cy="6858000"/>
          </a:xfrm>
          <a:custGeom>
            <a:avLst/>
            <a:gdLst/>
            <a:ahLst/>
            <a:cxnLst/>
            <a:rect l="l" t="t" r="r" b="b"/>
            <a:pathLst>
              <a:path w="6873692" h="6858000">
                <a:moveTo>
                  <a:pt x="6010592" y="0"/>
                </a:moveTo>
                <a:lnTo>
                  <a:pt x="6873692" y="0"/>
                </a:lnTo>
                <a:lnTo>
                  <a:pt x="6873692" y="6858000"/>
                </a:lnTo>
                <a:lnTo>
                  <a:pt x="0" y="6858000"/>
                </a:lnTo>
                <a:lnTo>
                  <a:pt x="6010589" y="4"/>
                </a:lnTo>
                <a:cubicBezTo>
                  <a:pt x="6010589" y="3"/>
                  <a:pt x="6010590" y="3"/>
                  <a:pt x="6010590" y="2"/>
                </a:cubicBezTo>
                <a:lnTo>
                  <a:pt x="6010592" y="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75A547-BCD1-42BE-966E-53CA0AB93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88357" y="5151666"/>
            <a:ext cx="982254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E5B79A0-69AD-4CBD-897F-32C7A2BA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F7758-AC56-0487-4C59-3A93B96845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6250" b="6250"/>
          <a:stretch/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C2F33EB-E7CB-4EE9-BBBF-D632F5C0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749268" y="4070878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5D12016-6EE5-4F4A-BC99-A56493E60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87507"/>
            <a:ext cx="12191999" cy="5070562"/>
          </a:xfrm>
          <a:prstGeom prst="rect">
            <a:avLst/>
          </a:prstGeom>
          <a:gradFill flip="none" rotWithShape="1">
            <a:gsLst>
              <a:gs pos="50000">
                <a:srgbClr val="000000">
                  <a:alpha val="37000"/>
                </a:srgbClr>
              </a:gs>
              <a:gs pos="80000">
                <a:srgbClr val="000000">
                  <a:alpha val="22000"/>
                </a:srgbClr>
              </a:gs>
              <a:gs pos="0">
                <a:srgbClr val="000000">
                  <a:alpha val="0"/>
                </a:srgbClr>
              </a:gs>
              <a:gs pos="20000">
                <a:srgbClr val="000000">
                  <a:alpha val="15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AFF44A-8B72-FBEB-DE75-AF29034FC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929" y="1181101"/>
            <a:ext cx="7236143" cy="261091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cap="all" spc="300">
                <a:solidFill>
                  <a:srgbClr val="FFFFFF"/>
                </a:solidFill>
              </a:rPr>
              <a:t>Let's Give It a Try!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B8834-075C-CD3F-EE8D-D0EE3DA02E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2054" y="4932370"/>
            <a:ext cx="6483903" cy="123982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</a:rPr>
              <a:t>Let's work together to plan a PreK retention event!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4270B3E-3C96-4381-9F21-EC83F1E1A0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442733" cy="2787123"/>
          </a:xfrm>
          <a:custGeom>
            <a:avLst/>
            <a:gdLst>
              <a:gd name="connsiteX0" fmla="*/ 2442733 w 2442733"/>
              <a:gd name="connsiteY0" fmla="*/ 0 h 2787123"/>
              <a:gd name="connsiteX1" fmla="*/ 2442733 w 2442733"/>
              <a:gd name="connsiteY1" fmla="*/ 2787123 h 2787123"/>
              <a:gd name="connsiteX2" fmla="*/ 0 w 2442733"/>
              <a:gd name="connsiteY2" fmla="*/ 2787123 h 2787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2733" h="2787123">
                <a:moveTo>
                  <a:pt x="2442733" y="0"/>
                </a:moveTo>
                <a:lnTo>
                  <a:pt x="2442733" y="2787123"/>
                </a:lnTo>
                <a:lnTo>
                  <a:pt x="0" y="2787123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71DF4C0-7A22-4E59-9E9C-BD2E245364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6708" y="4316888"/>
            <a:ext cx="1958585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918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RegattaVTI">
  <a:themeElements>
    <a:clrScheme name="Regatta Yellow">
      <a:dk1>
        <a:sysClr val="windowText" lastClr="000000"/>
      </a:dk1>
      <a:lt1>
        <a:sysClr val="window" lastClr="FFFFFF"/>
      </a:lt1>
      <a:dk2>
        <a:srgbClr val="181C30"/>
      </a:dk2>
      <a:lt2>
        <a:srgbClr val="C8E1F4"/>
      </a:lt2>
      <a:accent1>
        <a:srgbClr val="217ED3"/>
      </a:accent1>
      <a:accent2>
        <a:srgbClr val="B92525"/>
      </a:accent2>
      <a:accent3>
        <a:srgbClr val="18558C"/>
      </a:accent3>
      <a:accent4>
        <a:srgbClr val="1D8B35"/>
      </a:accent4>
      <a:accent5>
        <a:srgbClr val="EA75AA"/>
      </a:accent5>
      <a:accent6>
        <a:srgbClr val="F5A700"/>
      </a:accent6>
      <a:hlink>
        <a:srgbClr val="DB0000"/>
      </a:hlink>
      <a:folHlink>
        <a:srgbClr val="066BB6"/>
      </a:folHlink>
    </a:clrScheme>
    <a:fontScheme name="Walbaum Display">
      <a:majorFont>
        <a:latin typeface="Walbaum Display"/>
        <a:ea typeface=""/>
        <a:cs typeface=""/>
      </a:majorFont>
      <a:minorFont>
        <a:latin typeface="Walbaum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gattaVTI" id="{FFC3BCE5-6357-41D1-8E67-3F85B69D7E86}" vid="{893A6374-FE17-48E5-8B62-678C1B11AA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E7EA2C5C3DBA4D9019717A82DEE3AE" ma:contentTypeVersion="16" ma:contentTypeDescription="Create a new document." ma:contentTypeScope="" ma:versionID="555f46da01180ceb21c92091e0e020c6">
  <xsd:schema xmlns:xsd="http://www.w3.org/2001/XMLSchema" xmlns:xs="http://www.w3.org/2001/XMLSchema" xmlns:p="http://schemas.microsoft.com/office/2006/metadata/properties" xmlns:ns2="4d52d755-aad2-4d5f-a082-50ba2210a2a0" xmlns:ns3="c5c1c0ec-290f-4a5c-9d71-689f1dbc291c" targetNamespace="http://schemas.microsoft.com/office/2006/metadata/properties" ma:root="true" ma:fieldsID="f7f1b1024a0c7b2a663e304dfaca30cc" ns2:_="" ns3:_="">
    <xsd:import namespace="4d52d755-aad2-4d5f-a082-50ba2210a2a0"/>
    <xsd:import namespace="c5c1c0ec-290f-4a5c-9d71-689f1dbc29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52d755-aad2-4d5f-a082-50ba2210a2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50c9b7e8-cde0-4ae1-8995-8e1c5661ad4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c1c0ec-290f-4a5c-9d71-689f1dbc291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361f085-6043-4ff5-a7e3-47021b07717d}" ma:internalName="TaxCatchAll" ma:showField="CatchAllData" ma:web="c5c1c0ec-290f-4a5c-9d71-689f1dbc29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52d755-aad2-4d5f-a082-50ba2210a2a0">
      <Terms xmlns="http://schemas.microsoft.com/office/infopath/2007/PartnerControls"/>
    </lcf76f155ced4ddcb4097134ff3c332f>
    <TaxCatchAll xmlns="c5c1c0ec-290f-4a5c-9d71-689f1dbc291c" xsi:nil="true"/>
  </documentManagement>
</p:properties>
</file>

<file path=customXml/itemProps1.xml><?xml version="1.0" encoding="utf-8"?>
<ds:datastoreItem xmlns:ds="http://schemas.openxmlformats.org/officeDocument/2006/customXml" ds:itemID="{497E5507-A9E9-40DF-9CFB-4961F2513F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52d755-aad2-4d5f-a082-50ba2210a2a0"/>
    <ds:schemaRef ds:uri="c5c1c0ec-290f-4a5c-9d71-689f1dbc29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B4FC9F9-6CCF-416B-ABBF-0202495C2F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FF0FDD-11E6-4121-A4B7-558E69B0A0C1}">
  <ds:schemaRefs>
    <ds:schemaRef ds:uri="http://schemas.microsoft.com/office/2006/metadata/properties"/>
    <ds:schemaRef ds:uri="http://schemas.microsoft.com/office/infopath/2007/PartnerControls"/>
    <ds:schemaRef ds:uri="4d52d755-aad2-4d5f-a082-50ba2210a2a0"/>
    <ds:schemaRef ds:uri="c5c1c0ec-290f-4a5c-9d71-689f1dbc291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RegattaVTI</vt:lpstr>
      <vt:lpstr>How the Eagles had a winning season – </vt:lpstr>
      <vt:lpstr>Where to Find the Enrollment Playbook and the Workplan Template and what they are</vt:lpstr>
      <vt:lpstr>Game Plan</vt:lpstr>
      <vt:lpstr>Step 1: Who is your team?</vt:lpstr>
      <vt:lpstr>Step 2: What are your Goals? (Not all goals are Numbers)</vt:lpstr>
      <vt:lpstr>Find your retention rate (Best practice is 90%-93%)</vt:lpstr>
      <vt:lpstr>Step 3: Reference the Enrollment Playbook for ideas and information </vt:lpstr>
      <vt:lpstr>Step 4: Build the Workplan</vt:lpstr>
      <vt:lpstr>Let's Give It a Try!</vt:lpstr>
      <vt:lpstr>Spend a Day in "K"</vt:lpstr>
      <vt:lpstr>Win the Super Bowl!!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468</cp:revision>
  <dcterms:created xsi:type="dcterms:W3CDTF">2022-09-21T19:43:34Z</dcterms:created>
  <dcterms:modified xsi:type="dcterms:W3CDTF">2022-10-14T15:25:46Z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0x01010049E7EA2C5C3DBA4D9019717A82DEE3AE</vt:lpwstr>
  </property>
  <property fmtid="{D5CDD505-2E9C-101B-9397-08002B2CF9AE}" pid="3" name="MediaServiceImageTags">
    <vt:lpwstr/>
  </property>
</Properties>
</file>